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7" r:id="rId2"/>
    <p:sldId id="364" r:id="rId3"/>
    <p:sldId id="385" r:id="rId4"/>
    <p:sldId id="309" r:id="rId5"/>
    <p:sldId id="300" r:id="rId6"/>
    <p:sldId id="297" r:id="rId7"/>
    <p:sldId id="375" r:id="rId8"/>
    <p:sldId id="384" r:id="rId9"/>
    <p:sldId id="307" r:id="rId10"/>
    <p:sldId id="401" r:id="rId11"/>
    <p:sldId id="387" r:id="rId12"/>
    <p:sldId id="413" r:id="rId13"/>
    <p:sldId id="404" r:id="rId14"/>
    <p:sldId id="417" r:id="rId15"/>
    <p:sldId id="419" r:id="rId16"/>
    <p:sldId id="374" r:id="rId17"/>
    <p:sldId id="408" r:id="rId18"/>
    <p:sldId id="421" r:id="rId19"/>
    <p:sldId id="377" r:id="rId20"/>
    <p:sldId id="378" r:id="rId21"/>
    <p:sldId id="405" r:id="rId22"/>
    <p:sldId id="392" r:id="rId23"/>
    <p:sldId id="422" r:id="rId24"/>
    <p:sldId id="425" r:id="rId25"/>
    <p:sldId id="423" r:id="rId26"/>
    <p:sldId id="388" r:id="rId27"/>
    <p:sldId id="398" r:id="rId28"/>
    <p:sldId id="312" r:id="rId29"/>
    <p:sldId id="426" r:id="rId3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093" autoAdjust="0"/>
  </p:normalViewPr>
  <p:slideViewPr>
    <p:cSldViewPr snapToGrid="0">
      <p:cViewPr varScale="1">
        <p:scale>
          <a:sx n="79" d="100"/>
          <a:sy n="79" d="100"/>
        </p:scale>
        <p:origin x="9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2E7B1D-8CDF-4E54-B91F-E352C415AB81}" type="datetimeFigureOut">
              <a:rPr lang="en-US" smtClean="0"/>
              <a:t>12/15/2019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59CCE1E-098B-4A07-83B9-169F5A00CFD5}" type="slidenum">
              <a:rPr lang="en-US" smtClean="0"/>
              <a:t>‹#›</a:t>
            </a:fld>
            <a:endParaRPr lang="en-US"/>
          </a:p>
        </p:txBody>
      </p:sp>
    </p:spTree>
    <p:extLst>
      <p:ext uri="{BB962C8B-B14F-4D97-AF65-F5344CB8AC3E}">
        <p14:creationId xmlns:p14="http://schemas.microsoft.com/office/powerpoint/2010/main" val="2318878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55088BE-3599-4A57-881A-269CEEAFB508}" type="datetimeFigureOut">
              <a:rPr lang="en-US" smtClean="0"/>
              <a:t>12/15/2019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10</a:t>
            </a:fld>
            <a:endParaRPr lang="en-US"/>
          </a:p>
        </p:txBody>
      </p:sp>
    </p:spTree>
    <p:extLst>
      <p:ext uri="{BB962C8B-B14F-4D97-AF65-F5344CB8AC3E}">
        <p14:creationId xmlns:p14="http://schemas.microsoft.com/office/powerpoint/2010/main" val="257271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11</a:t>
            </a:fld>
            <a:endParaRPr lang="en-US"/>
          </a:p>
        </p:txBody>
      </p:sp>
    </p:spTree>
    <p:extLst>
      <p:ext uri="{BB962C8B-B14F-4D97-AF65-F5344CB8AC3E}">
        <p14:creationId xmlns:p14="http://schemas.microsoft.com/office/powerpoint/2010/main" val="3583477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2053961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Common</a:t>
            </a:r>
            <a:r>
              <a:rPr lang="en-US" sz="1200" b="1" i="0" kern="1200" baseline="0" dirty="0" smtClean="0">
                <a:solidFill>
                  <a:schemeClr val="tx1"/>
                </a:solidFill>
                <a:effectLst/>
                <a:latin typeface="+mn-lt"/>
                <a:ea typeface="+mn-ea"/>
                <a:cs typeface="+mn-cs"/>
              </a:rPr>
              <a:t> variants model can also be called single loci model.  Group based association or compound </a:t>
            </a:r>
            <a:r>
              <a:rPr lang="en-US" sz="1200" b="1" i="0" kern="1200" baseline="0" dirty="0" err="1" smtClean="0">
                <a:solidFill>
                  <a:schemeClr val="tx1"/>
                </a:solidFill>
                <a:effectLst/>
                <a:latin typeface="+mn-lt"/>
                <a:ea typeface="+mn-ea"/>
                <a:cs typeface="+mn-cs"/>
              </a:rPr>
              <a:t>heterogyosity</a:t>
            </a:r>
            <a:r>
              <a:rPr lang="en-US" sz="1200" b="1" i="0" kern="1200" baseline="0" dirty="0" smtClean="0">
                <a:solidFill>
                  <a:schemeClr val="tx1"/>
                </a:solidFill>
                <a:effectLst/>
                <a:latin typeface="+mn-lt"/>
                <a:ea typeface="+mn-ea"/>
                <a:cs typeface="+mn-cs"/>
              </a:rPr>
              <a:t> can be called multiple-loci model. </a:t>
            </a:r>
            <a:r>
              <a:rPr lang="en-US" sz="1200" b="1" i="0" kern="1200" dirty="0" smtClean="0">
                <a:solidFill>
                  <a:schemeClr val="tx1"/>
                </a:solidFill>
                <a:effectLst/>
                <a:latin typeface="+mn-lt"/>
                <a:ea typeface="+mn-ea"/>
                <a:cs typeface="+mn-cs"/>
              </a:rPr>
              <a:t>Burden</a:t>
            </a:r>
            <a:r>
              <a:rPr lang="en-US" sz="1200" b="0" i="0" kern="1200" dirty="0" smtClean="0">
                <a:solidFill>
                  <a:schemeClr val="tx1"/>
                </a:solidFill>
                <a:effectLst/>
                <a:latin typeface="+mn-lt"/>
                <a:ea typeface="+mn-ea"/>
                <a:cs typeface="+mn-cs"/>
              </a:rPr>
              <a:t> tests are more powerful when most variants in a region are causal and the effects are in the same direction, whereas </a:t>
            </a:r>
            <a:r>
              <a:rPr lang="en-US" sz="1200" b="1" i="0" kern="1200" dirty="0" smtClean="0">
                <a:solidFill>
                  <a:schemeClr val="tx1"/>
                </a:solidFill>
                <a:effectLst/>
                <a:latin typeface="+mn-lt"/>
                <a:ea typeface="+mn-ea"/>
                <a:cs typeface="+mn-cs"/>
              </a:rPr>
              <a:t>SKAT</a:t>
            </a:r>
            <a:r>
              <a:rPr lang="en-US" sz="1200" b="0" i="0" kern="1200" dirty="0" smtClean="0">
                <a:solidFill>
                  <a:schemeClr val="tx1"/>
                </a:solidFill>
                <a:effectLst/>
                <a:latin typeface="+mn-lt"/>
                <a:ea typeface="+mn-ea"/>
                <a:cs typeface="+mn-cs"/>
              </a:rPr>
              <a:t> is more powerful when a large fraction of the variants in a region are </a:t>
            </a:r>
            <a:r>
              <a:rPr lang="en-US" sz="1200" b="0" i="0" kern="1200" dirty="0" err="1" smtClean="0">
                <a:solidFill>
                  <a:schemeClr val="tx1"/>
                </a:solidFill>
                <a:effectLst/>
                <a:latin typeface="+mn-lt"/>
                <a:ea typeface="+mn-ea"/>
                <a:cs typeface="+mn-cs"/>
              </a:rPr>
              <a:t>noncausal</a:t>
            </a:r>
            <a:r>
              <a:rPr lang="en-US" sz="1200" b="0" i="0" kern="1200" dirty="0" smtClean="0">
                <a:solidFill>
                  <a:schemeClr val="tx1"/>
                </a:solidFill>
                <a:effectLst/>
                <a:latin typeface="+mn-lt"/>
                <a:ea typeface="+mn-ea"/>
                <a:cs typeface="+mn-cs"/>
              </a:rPr>
              <a:t> or the effects of causal variants are in different directions.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304502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15</a:t>
            </a:fld>
            <a:endParaRPr lang="en-US"/>
          </a:p>
        </p:txBody>
      </p:sp>
    </p:spTree>
    <p:extLst>
      <p:ext uri="{BB962C8B-B14F-4D97-AF65-F5344CB8AC3E}">
        <p14:creationId xmlns:p14="http://schemas.microsoft.com/office/powerpoint/2010/main" val="40757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16</a:t>
            </a:fld>
            <a:endParaRPr lang="en-US"/>
          </a:p>
        </p:txBody>
      </p:sp>
    </p:spTree>
    <p:extLst>
      <p:ext uri="{BB962C8B-B14F-4D97-AF65-F5344CB8AC3E}">
        <p14:creationId xmlns:p14="http://schemas.microsoft.com/office/powerpoint/2010/main" val="2658493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17</a:t>
            </a:fld>
            <a:endParaRPr lang="en-US"/>
          </a:p>
        </p:txBody>
      </p:sp>
    </p:spTree>
    <p:extLst>
      <p:ext uri="{BB962C8B-B14F-4D97-AF65-F5344CB8AC3E}">
        <p14:creationId xmlns:p14="http://schemas.microsoft.com/office/powerpoint/2010/main" val="265367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Another story is what we have done recently. We proposed a new statistical method called “Gene-based recessive </a:t>
            </a:r>
            <a:r>
              <a:rPr lang="en-US" sz="1200" kern="1200" baseline="0" dirty="0" err="1" smtClean="0">
                <a:solidFill>
                  <a:schemeClr val="tx1"/>
                </a:solidFill>
                <a:latin typeface="+mn-lt"/>
                <a:ea typeface="+mn-ea"/>
                <a:cs typeface="+mn-cs"/>
              </a:rPr>
              <a:t>diplotype</a:t>
            </a:r>
            <a:r>
              <a:rPr lang="en-US" sz="1200" kern="1200" baseline="0" dirty="0" smtClean="0">
                <a:solidFill>
                  <a:schemeClr val="tx1"/>
                </a:solidFill>
                <a:latin typeface="+mn-lt"/>
                <a:ea typeface="+mn-ea"/>
                <a:cs typeface="+mn-cs"/>
              </a:rPr>
              <a:t> exome scan” to identify compound heterozygote loss-of-function disease variants.  We apply this method in hemochromatosis selected from PMRP samples. In PMRP dataset, we identified 18 hemochromatosis and 6896 controls. With found in the association study, the most significant genes is a known iron metabolism genes: HFE while the second is quite interesting called “FGF6”. </a:t>
            </a:r>
            <a:r>
              <a:rPr lang="en-US" sz="1200" kern="1200" baseline="0" dirty="0" err="1" smtClean="0">
                <a:solidFill>
                  <a:schemeClr val="tx1"/>
                </a:solidFill>
                <a:latin typeface="+mn-lt"/>
                <a:ea typeface="+mn-ea"/>
                <a:cs typeface="+mn-cs"/>
              </a:rPr>
              <a:t>Qq</a:t>
            </a:r>
            <a:r>
              <a:rPr lang="en-US" sz="1200" kern="1200" baseline="0" dirty="0" smtClean="0">
                <a:solidFill>
                  <a:schemeClr val="tx1"/>
                </a:solidFill>
                <a:latin typeface="+mn-lt"/>
                <a:ea typeface="+mn-ea"/>
                <a:cs typeface="+mn-cs"/>
              </a:rPr>
              <a:t>-plot shown FGF6 is significant deviate from expected P-values. FGF6 called Fibroblast Growth Factor 6 and also have another name:  Heparin-binding growth factor 6. With compare genomic method, we found iron metabolism genes have two wave evolutions. The stage I genes are belong to </a:t>
            </a:r>
            <a:r>
              <a:rPr lang="en-US" sz="1200" kern="1200" baseline="0" dirty="0" err="1" smtClean="0">
                <a:solidFill>
                  <a:schemeClr val="tx1"/>
                </a:solidFill>
                <a:latin typeface="+mn-lt"/>
                <a:ea typeface="+mn-ea"/>
                <a:cs typeface="+mn-cs"/>
              </a:rPr>
              <a:t>fundmental</a:t>
            </a:r>
            <a:r>
              <a:rPr lang="en-US" sz="1200" kern="1200" baseline="0" dirty="0" smtClean="0">
                <a:solidFill>
                  <a:schemeClr val="tx1"/>
                </a:solidFill>
                <a:latin typeface="+mn-lt"/>
                <a:ea typeface="+mn-ea"/>
                <a:cs typeface="+mn-cs"/>
              </a:rPr>
              <a:t> iron metabolism genes. FGF6 is as same as other iron regulatory genes such as  ACO2, HAMP.  We predicted functional domains of FGF6 and find the 3 variants are located in very important functional domain regions.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19</a:t>
            </a:fld>
            <a:endParaRPr lang="en-US"/>
          </a:p>
        </p:txBody>
      </p:sp>
    </p:spTree>
    <p:extLst>
      <p:ext uri="{BB962C8B-B14F-4D97-AF65-F5344CB8AC3E}">
        <p14:creationId xmlns:p14="http://schemas.microsoft.com/office/powerpoint/2010/main" val="3282195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then designed several molecular and cellular experiments to validate the FGF6 functions.  First, we treat the cell with FGF6 active protein and we found the iron concentration in the cells are significantly reduced as the increasing of FGF6 protein levels. And when we find HAMP gene expression level was significantly increased when we treat cells with FGF6 protein while other iron metabolism cells didn’t have significant changes. We then find if we treat the cells with mutated FGF6, we find the HAMP gene expression cannot be increased. Western blot also confirm that functional FGF6 can decrease iron level In the cells while mutated FGF6 don’t have such function. We also checked some other diseases such as liver cancer and inflammation, and we found in these situations, we find FGF6 have low gene expression and high iron deposition in the cells. Therefore, all the result demonstrate FGF6 play important roles in iron regulation through HAMP. Our findings provide a new insight for the pathology of </a:t>
            </a:r>
            <a:r>
              <a:rPr lang="en-US" sz="1200" kern="1200" baseline="0" dirty="0" smtClean="0">
                <a:solidFill>
                  <a:schemeClr val="tx1"/>
                </a:solidFill>
                <a:latin typeface="+mn-lt"/>
                <a:ea typeface="+mn-ea"/>
                <a:cs typeface="+mn-cs"/>
              </a:rPr>
              <a:t>hemochromatosis</a:t>
            </a:r>
            <a:r>
              <a:rPr lang="en-US" baseline="0" dirty="0" smtClean="0"/>
              <a:t> and iron metabolism.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20</a:t>
            </a:fld>
            <a:endParaRPr lang="en-US"/>
          </a:p>
        </p:txBody>
      </p:sp>
    </p:spTree>
    <p:extLst>
      <p:ext uri="{BB962C8B-B14F-4D97-AF65-F5344CB8AC3E}">
        <p14:creationId xmlns:p14="http://schemas.microsoft.com/office/powerpoint/2010/main" val="4268827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22</a:t>
            </a:fld>
            <a:endParaRPr lang="en-US"/>
          </a:p>
        </p:txBody>
      </p:sp>
    </p:spTree>
    <p:extLst>
      <p:ext uri="{BB962C8B-B14F-4D97-AF65-F5344CB8AC3E}">
        <p14:creationId xmlns:p14="http://schemas.microsoft.com/office/powerpoint/2010/main" val="142495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1323675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23</a:t>
            </a:fld>
            <a:endParaRPr lang="en-US"/>
          </a:p>
        </p:txBody>
      </p:sp>
    </p:spTree>
    <p:extLst>
      <p:ext uri="{BB962C8B-B14F-4D97-AF65-F5344CB8AC3E}">
        <p14:creationId xmlns:p14="http://schemas.microsoft.com/office/powerpoint/2010/main" val="278761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25</a:t>
            </a:fld>
            <a:endParaRPr lang="en-US"/>
          </a:p>
        </p:txBody>
      </p:sp>
    </p:spTree>
    <p:extLst>
      <p:ext uri="{BB962C8B-B14F-4D97-AF65-F5344CB8AC3E}">
        <p14:creationId xmlns:p14="http://schemas.microsoft.com/office/powerpoint/2010/main" val="3191630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26</a:t>
            </a:fld>
            <a:endParaRPr lang="en-US"/>
          </a:p>
        </p:txBody>
      </p:sp>
    </p:spTree>
    <p:extLst>
      <p:ext uri="{BB962C8B-B14F-4D97-AF65-F5344CB8AC3E}">
        <p14:creationId xmlns:p14="http://schemas.microsoft.com/office/powerpoint/2010/main" val="1021370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27</a:t>
            </a:fld>
            <a:endParaRPr lang="en-US"/>
          </a:p>
        </p:txBody>
      </p:sp>
    </p:spTree>
    <p:extLst>
      <p:ext uri="{BB962C8B-B14F-4D97-AF65-F5344CB8AC3E}">
        <p14:creationId xmlns:p14="http://schemas.microsoft.com/office/powerpoint/2010/main" val="363572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1755765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4</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5</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full understand the disease, the best computational/informatics</a:t>
            </a:r>
            <a:r>
              <a:rPr lang="en-US" baseline="0" dirty="0" smtClean="0"/>
              <a:t> approach </a:t>
            </a:r>
            <a:r>
              <a:rPr lang="en-US" dirty="0" smtClean="0"/>
              <a:t>is to integrate</a:t>
            </a:r>
            <a:r>
              <a:rPr lang="en-US" baseline="0" dirty="0" smtClean="0"/>
              <a:t> all the information for the patients, such as genetic risk factor, environment risk factors, epigenetics risk factors, lifestyle and family history. Meanwhile, we have EHR information, including all kinds of image data, EEG, ECG, PET, ICD9/ICD10.</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6</a:t>
            </a:fld>
            <a:endParaRPr lang="en-US"/>
          </a:p>
        </p:txBody>
      </p:sp>
    </p:spTree>
    <p:extLst>
      <p:ext uri="{BB962C8B-B14F-4D97-AF65-F5344CB8AC3E}">
        <p14:creationId xmlns:p14="http://schemas.microsoft.com/office/powerpoint/2010/main" val="3899876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7</a:t>
            </a:fld>
            <a:endParaRPr lang="en-US"/>
          </a:p>
        </p:txBody>
      </p:sp>
    </p:spTree>
    <p:extLst>
      <p:ext uri="{BB962C8B-B14F-4D97-AF65-F5344CB8AC3E}">
        <p14:creationId xmlns:p14="http://schemas.microsoft.com/office/powerpoint/2010/main" val="113488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176479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1308372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12/15/2019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12/15/2019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12/15/2019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12/15/2019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12/15/2019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12/15/2019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12/15/2019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12/15/2019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12/15/2019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12/15/2019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12/15/2019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12/15/2019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jpeg"/><Relationship Id="rId12"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8.jpeg"/><Relationship Id="rId5" Type="http://schemas.openxmlformats.org/officeDocument/2006/relationships/image" Target="../media/image43.png"/><Relationship Id="rId10" Type="http://schemas.openxmlformats.org/officeDocument/2006/relationships/image" Target="../media/image47.jpeg"/><Relationship Id="rId4" Type="http://schemas.openxmlformats.org/officeDocument/2006/relationships/image" Target="../media/image42.png"/><Relationship Id="rId9" Type="http://schemas.openxmlformats.org/officeDocument/2006/relationships/image" Target="../media/image46.jpeg"/><Relationship Id="rId1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442939"/>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Gene-based </a:t>
            </a:r>
            <a:r>
              <a:rPr lang="en-US" sz="2800" b="1" dirty="0">
                <a:solidFill>
                  <a:schemeClr val="tx2"/>
                </a:solidFill>
                <a:latin typeface="Adobe Gothic Std B" panose="020B0800000000000000" pitchFamily="34" charset="-128"/>
                <a:ea typeface="Adobe Gothic Std B" panose="020B0800000000000000" pitchFamily="34" charset="-128"/>
                <a:cs typeface="+mj-cs"/>
              </a:rPr>
              <a:t>compound heterozygosity approach to identify novel recessive functional variants in EHR based phenotype data</a:t>
            </a:r>
          </a:p>
        </p:txBody>
      </p:sp>
      <p:sp>
        <p:nvSpPr>
          <p:cNvPr id="3" name="Title 1"/>
          <p:cNvSpPr txBox="1">
            <a:spLocks/>
          </p:cNvSpPr>
          <p:nvPr/>
        </p:nvSpPr>
        <p:spPr>
          <a:xfrm>
            <a:off x="1657760" y="4441902"/>
            <a:ext cx="9429339"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tx2"/>
                </a:solidFill>
                <a:latin typeface="+mn-lt"/>
                <a:ea typeface="Adobe Gothic Std B" panose="020B0800000000000000" pitchFamily="34" charset="-128"/>
              </a:rPr>
              <a:t>Dr. Shicheng </a:t>
            </a:r>
            <a:r>
              <a:rPr lang="en-US" sz="2800" dirty="0" smtClean="0">
                <a:solidFill>
                  <a:schemeClr val="tx2"/>
                </a:solidFill>
                <a:latin typeface="+mn-lt"/>
                <a:ea typeface="Adobe Gothic Std B" panose="020B0800000000000000" pitchFamily="34" charset="-128"/>
              </a:rPr>
              <a:t>Guo</a:t>
            </a:r>
          </a:p>
          <a:p>
            <a:endParaRPr lang="en-US" sz="2800" dirty="0">
              <a:solidFill>
                <a:schemeClr val="tx2"/>
              </a:solidFill>
              <a:latin typeface="+mn-lt"/>
              <a:ea typeface="Adobe Gothic Std B" panose="020B0800000000000000" pitchFamily="34" charset="-128"/>
            </a:endParaRPr>
          </a:p>
          <a:p>
            <a:pPr fontAlgn="base"/>
            <a:r>
              <a:rPr lang="en-US" sz="2800" dirty="0">
                <a:solidFill>
                  <a:schemeClr val="tx2"/>
                </a:solidFill>
                <a:latin typeface="+mn-lt"/>
                <a:ea typeface="Adobe Gothic Std B" panose="020B0800000000000000" pitchFamily="34" charset="-128"/>
              </a:rPr>
              <a:t>Population Analytics Group, Janssen Pharmaceutical Companies of Johnson &amp; Johnson, </a:t>
            </a:r>
            <a:r>
              <a:rPr lang="en-US" sz="2800" dirty="0" smtClean="0">
                <a:solidFill>
                  <a:schemeClr val="tx2"/>
                </a:solidFill>
                <a:latin typeface="+mn-lt"/>
                <a:ea typeface="Adobe Gothic Std B" panose="020B0800000000000000" pitchFamily="34" charset="-128"/>
              </a:rPr>
              <a:t>Spring House, </a:t>
            </a:r>
            <a:r>
              <a:rPr lang="en-US" sz="2800" dirty="0" smtClean="0">
                <a:solidFill>
                  <a:schemeClr val="tx2"/>
                </a:solidFill>
                <a:ea typeface="Adobe Gothic Std B" panose="020B0800000000000000" pitchFamily="34" charset="-128"/>
              </a:rPr>
              <a:t>Pennsylvania</a:t>
            </a:r>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
            </a:r>
            <a:br>
              <a:rPr lang="en-US" sz="2800" dirty="0">
                <a:solidFill>
                  <a:schemeClr val="tx2"/>
                </a:solidFill>
                <a:latin typeface="+mn-lt"/>
                <a:ea typeface="Adobe Gothic Std B" panose="020B0800000000000000" pitchFamily="34" charset="-128"/>
              </a:rPr>
            </a:br>
            <a:r>
              <a:rPr lang="en-US" sz="2800" dirty="0">
                <a:solidFill>
                  <a:schemeClr val="tx2"/>
                </a:solidFill>
                <a:latin typeface="+mn-lt"/>
                <a:ea typeface="Adobe Gothic Std B" panose="020B0800000000000000" pitchFamily="34" charset="-128"/>
              </a:rPr>
              <a:t>16/12/2019</a:t>
            </a:r>
          </a:p>
        </p:txBody>
      </p:sp>
      <p:pic>
        <p:nvPicPr>
          <p:cNvPr id="4" name="Picture 3"/>
          <p:cNvPicPr>
            <a:picLocks noChangeAspect="1"/>
          </p:cNvPicPr>
          <p:nvPr/>
        </p:nvPicPr>
        <p:blipFill>
          <a:blip r:embed="rId3"/>
          <a:stretch>
            <a:fillRect/>
          </a:stretch>
        </p:blipFill>
        <p:spPr>
          <a:xfrm>
            <a:off x="434804" y="346075"/>
            <a:ext cx="3022074" cy="1445745"/>
          </a:xfrm>
          <a:prstGeom prst="rect">
            <a:avLst/>
          </a:prstGeom>
        </p:spPr>
      </p:pic>
      <p:pic>
        <p:nvPicPr>
          <p:cNvPr id="6" name="Picture 5"/>
          <p:cNvPicPr>
            <a:picLocks noChangeAspect="1"/>
          </p:cNvPicPr>
          <p:nvPr/>
        </p:nvPicPr>
        <p:blipFill>
          <a:blip r:embed="rId4"/>
          <a:stretch>
            <a:fillRect/>
          </a:stretch>
        </p:blipFill>
        <p:spPr>
          <a:xfrm>
            <a:off x="8172861" y="227012"/>
            <a:ext cx="3429000" cy="1714500"/>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73749" y="1185209"/>
            <a:ext cx="2367969" cy="3668932"/>
            <a:chOff x="575953" y="1343254"/>
            <a:chExt cx="2055125" cy="3354992"/>
          </a:xfrm>
        </p:grpSpPr>
        <p:pic>
          <p:nvPicPr>
            <p:cNvPr id="3" name="Picture 2"/>
            <p:cNvPicPr>
              <a:picLocks noChangeAspect="1"/>
            </p:cNvPicPr>
            <p:nvPr/>
          </p:nvPicPr>
          <p:blipFill>
            <a:blip r:embed="rId3"/>
            <a:stretch>
              <a:fillRect/>
            </a:stretch>
          </p:blipFill>
          <p:spPr>
            <a:xfrm>
              <a:off x="575953" y="1343254"/>
              <a:ext cx="2055125" cy="3354992"/>
            </a:xfrm>
            <a:prstGeom prst="rect">
              <a:avLst/>
            </a:prstGeom>
          </p:spPr>
        </p:pic>
        <p:cxnSp>
          <p:nvCxnSpPr>
            <p:cNvPr id="5" name="Straight Arrow Connector 4"/>
            <p:cNvCxnSpPr/>
            <p:nvPr/>
          </p:nvCxnSpPr>
          <p:spPr>
            <a:xfrm>
              <a:off x="1229784" y="199488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095322" y="1185209"/>
            <a:ext cx="3417541" cy="3668932"/>
            <a:chOff x="2905200" y="1452242"/>
            <a:chExt cx="3080665" cy="3510051"/>
          </a:xfrm>
        </p:grpSpPr>
        <p:pic>
          <p:nvPicPr>
            <p:cNvPr id="4" name="Picture 3"/>
            <p:cNvPicPr>
              <a:picLocks noChangeAspect="1"/>
            </p:cNvPicPr>
            <p:nvPr/>
          </p:nvPicPr>
          <p:blipFill>
            <a:blip r:embed="rId4"/>
            <a:stretch>
              <a:fillRect/>
            </a:stretch>
          </p:blipFill>
          <p:spPr>
            <a:xfrm>
              <a:off x="2905200" y="1452242"/>
              <a:ext cx="3080665" cy="3510051"/>
            </a:xfrm>
            <a:prstGeom prst="rect">
              <a:avLst/>
            </a:prstGeom>
          </p:spPr>
        </p:pic>
        <p:cxnSp>
          <p:nvCxnSpPr>
            <p:cNvPr id="6" name="Straight Arrow Connector 5"/>
            <p:cNvCxnSpPr/>
            <p:nvPr/>
          </p:nvCxnSpPr>
          <p:spPr>
            <a:xfrm>
              <a:off x="4554707" y="1582760"/>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226742" y="5168975"/>
            <a:ext cx="12162264" cy="1477328"/>
          </a:xfrm>
          <a:prstGeom prst="rect">
            <a:avLst/>
          </a:prstGeom>
        </p:spPr>
        <p:txBody>
          <a:bodyPr wrap="square">
            <a:spAutoFit/>
          </a:bodyPr>
          <a:lstStyle/>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TGM6 (</a:t>
            </a:r>
            <a:r>
              <a:rPr lang="en-US" dirty="0">
                <a:latin typeface="Arial" panose="020B0604020202020204" pitchFamily="34" charset="0"/>
                <a:cs typeface="Arial" panose="020B0604020202020204" pitchFamily="34" charset="0"/>
              </a:rPr>
              <a:t>Transglutaminase-6): L517W occurred in </a:t>
            </a:r>
            <a:r>
              <a:rPr lang="en-US" dirty="0">
                <a:solidFill>
                  <a:srgbClr val="FF0000"/>
                </a:solidFill>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patients and </a:t>
            </a:r>
            <a:r>
              <a:rPr lang="en-US" dirty="0">
                <a:solidFill>
                  <a:srgbClr val="FF0000"/>
                </a:solidFill>
                <a:latin typeface="Arial" panose="020B0604020202020204" pitchFamily="34" charset="0"/>
                <a:cs typeface="Arial" panose="020B0604020202020204" pitchFamily="34" charset="0"/>
              </a:rPr>
              <a:t>6</a:t>
            </a:r>
            <a:r>
              <a:rPr lang="en-US" dirty="0">
                <a:latin typeface="Arial" panose="020B0604020202020204" pitchFamily="34" charset="0"/>
                <a:cs typeface="Arial" panose="020B0604020202020204" pitchFamily="34" charset="0"/>
              </a:rPr>
              <a:t> members at potential pre-</a:t>
            </a:r>
            <a:r>
              <a:rPr lang="en-US" dirty="0" err="1">
                <a:latin typeface="Arial" panose="020B0604020202020204" pitchFamily="34" charset="0"/>
                <a:cs typeface="Arial" panose="020B0604020202020204" pitchFamily="34" charset="0"/>
              </a:rPr>
              <a:t>leukaemic</a:t>
            </a:r>
            <a:r>
              <a:rPr lang="en-US" dirty="0">
                <a:latin typeface="Arial" panose="020B0604020202020204" pitchFamily="34" charset="0"/>
                <a:cs typeface="Arial" panose="020B0604020202020204" pitchFamily="34" charset="0"/>
              </a:rPr>
              <a:t> phase, but not in </a:t>
            </a:r>
            <a:r>
              <a:rPr lang="en-US" dirty="0">
                <a:solidFill>
                  <a:srgbClr val="7030A0"/>
                </a:solidFill>
                <a:latin typeface="Arial" panose="020B0604020202020204" pitchFamily="34" charset="0"/>
                <a:cs typeface="Arial" panose="020B0604020202020204" pitchFamily="34" charset="0"/>
              </a:rPr>
              <a:t>13 </a:t>
            </a:r>
            <a:r>
              <a:rPr lang="en-US" dirty="0">
                <a:latin typeface="Arial" panose="020B0604020202020204" pitchFamily="34" charset="0"/>
                <a:cs typeface="Arial" panose="020B0604020202020204" pitchFamily="34" charset="0"/>
              </a:rPr>
              <a:t>unaffected individuals and </a:t>
            </a:r>
            <a:r>
              <a:rPr lang="en-US" dirty="0">
                <a:solidFill>
                  <a:srgbClr val="7030A0"/>
                </a:solidFill>
                <a:latin typeface="Arial" panose="020B0604020202020204" pitchFamily="34" charset="0"/>
                <a:cs typeface="Arial" panose="020B0604020202020204" pitchFamily="34" charset="0"/>
              </a:rPr>
              <a:t>530</a:t>
            </a:r>
            <a:r>
              <a:rPr lang="en-US" dirty="0">
                <a:latin typeface="Arial" panose="020B0604020202020204" pitchFamily="34" charset="0"/>
                <a:cs typeface="Arial" panose="020B0604020202020204" pitchFamily="34" charset="0"/>
              </a:rPr>
              <a:t> ethnically matched healthy </a:t>
            </a:r>
            <a:r>
              <a:rPr lang="en-US"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L517W is highly conserved </a:t>
            </a:r>
            <a:r>
              <a:rPr lang="en-US" dirty="0">
                <a:latin typeface="Arial" panose="020B0604020202020204" pitchFamily="34" charset="0"/>
                <a:cs typeface="Arial" panose="020B0604020202020204" pitchFamily="34" charset="0"/>
              </a:rPr>
              <a:t>position, and predicted as deleterious using SIFT and </a:t>
            </a:r>
            <a:r>
              <a:rPr lang="en-US" dirty="0" err="1" smtClean="0">
                <a:latin typeface="Arial" panose="020B0604020202020204" pitchFamily="34" charset="0"/>
                <a:cs typeface="Arial" panose="020B0604020202020204" pitchFamily="34" charset="0"/>
              </a:rPr>
              <a:t>Polyphen</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L517W located </a:t>
            </a:r>
            <a:r>
              <a:rPr lang="en-US" dirty="0">
                <a:latin typeface="Arial" panose="020B0604020202020204" pitchFamily="34" charset="0"/>
                <a:cs typeface="Arial" panose="020B0604020202020204" pitchFamily="34" charset="0"/>
              </a:rPr>
              <a:t>in the first b-barrel domain and close to the GDP/GTP-binding </a:t>
            </a:r>
            <a:r>
              <a:rPr lang="en-US" dirty="0" smtClean="0">
                <a:latin typeface="Arial" panose="020B0604020202020204" pitchFamily="34" charset="0"/>
                <a:cs typeface="Arial" panose="020B0604020202020204" pitchFamily="34" charset="0"/>
              </a:rPr>
              <a:t>pocket</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Conformational </a:t>
            </a:r>
            <a:r>
              <a:rPr lang="en-US" dirty="0">
                <a:latin typeface="Arial" panose="020B0604020202020204" pitchFamily="34" charset="0"/>
                <a:cs typeface="Arial" panose="020B0604020202020204" pitchFamily="34" charset="0"/>
              </a:rPr>
              <a:t>transition from an inactive compact form to an active extended ellipsoid structure</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8" name="Rectangle 7"/>
          <p:cNvSpPr/>
          <p:nvPr/>
        </p:nvSpPr>
        <p:spPr>
          <a:xfrm>
            <a:off x="675884" y="242962"/>
            <a:ext cx="10993651" cy="523220"/>
          </a:xfrm>
          <a:prstGeom prst="rect">
            <a:avLst/>
          </a:prstGeom>
        </p:spPr>
        <p:txBody>
          <a:bodyPr wrap="none">
            <a:spAutoFit/>
          </a:bodyPr>
          <a:lstStyle/>
          <a:p>
            <a:r>
              <a:rPr lang="en-US" sz="2800" dirty="0">
                <a:solidFill>
                  <a:srgbClr val="000000"/>
                </a:solidFill>
                <a:latin typeface="Arial" panose="020B0604020202020204" pitchFamily="34" charset="0"/>
              </a:rPr>
              <a:t>Mechanism of TGM6 mutation cause acute myeloid leukemia (AML)</a:t>
            </a:r>
          </a:p>
        </p:txBody>
      </p:sp>
      <p:pic>
        <p:nvPicPr>
          <p:cNvPr id="9" name="Picture 8"/>
          <p:cNvPicPr>
            <a:picLocks noChangeAspect="1"/>
          </p:cNvPicPr>
          <p:nvPr/>
        </p:nvPicPr>
        <p:blipFill>
          <a:blip r:embed="rId5"/>
          <a:stretch>
            <a:fillRect/>
          </a:stretch>
        </p:blipFill>
        <p:spPr>
          <a:xfrm>
            <a:off x="6430115" y="853246"/>
            <a:ext cx="5227693" cy="4220272"/>
          </a:xfrm>
          <a:prstGeom prst="rect">
            <a:avLst/>
          </a:prstGeom>
        </p:spPr>
      </p:pic>
    </p:spTree>
    <p:extLst>
      <p:ext uri="{BB962C8B-B14F-4D97-AF65-F5344CB8AC3E}">
        <p14:creationId xmlns:p14="http://schemas.microsoft.com/office/powerpoint/2010/main" val="1762294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b="1" dirty="0">
                <a:latin typeface="Arial" panose="020B0604020202020204" pitchFamily="34" charset="0"/>
                <a:cs typeface="Arial" panose="020B0604020202020204" pitchFamily="34" charset="0"/>
              </a:rPr>
              <a:t>Outline</a:t>
            </a:r>
            <a:endParaRPr lang="en-US" sz="2800" b="1"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8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genetic variation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lumMod val="85000"/>
                </a:schemeClr>
              </a:solidFill>
              <a:latin typeface="Arial" panose="020B0604020202020204" pitchFamily="34" charset="0"/>
              <a:cs typeface="Arial" panose="020B0604020202020204" pitchFamily="34" charset="0"/>
            </a:endParaRPr>
          </a:p>
        </p:txBody>
      </p:sp>
      <p:sp>
        <p:nvSpPr>
          <p:cNvPr id="8" name="TextBox 7"/>
          <p:cNvSpPr txBox="1"/>
          <p:nvPr/>
        </p:nvSpPr>
        <p:spPr>
          <a:xfrm>
            <a:off x="731154" y="1159506"/>
            <a:ext cx="10993715" cy="523220"/>
          </a:xfrm>
          <a:prstGeom prst="rect">
            <a:avLst/>
          </a:prstGeom>
          <a:noFill/>
        </p:spPr>
        <p:txBody>
          <a:bodyPr wrap="none" rtlCol="0">
            <a:spAutoFit/>
          </a:bodyPr>
          <a:lstStyle/>
          <a:p>
            <a:r>
              <a:rPr lang="en-US" sz="2800" b="1" dirty="0" smtClean="0">
                <a:solidFill>
                  <a:schemeClr val="bg1">
                    <a:lumMod val="75000"/>
                  </a:schemeClr>
                </a:solidFill>
                <a:latin typeface="Arial" panose="020B0604020202020204" pitchFamily="34" charset="0"/>
                <a:cs typeface="Arial" panose="020B0604020202020204" pitchFamily="34" charset="0"/>
              </a:rPr>
              <a:t>Human complex disease and Genome-wide linkage/association</a:t>
            </a:r>
            <a:endParaRPr lang="en-US" sz="2800" b="1"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883060" y="4535706"/>
            <a:ext cx="8124853"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Contribute to TIDVALE in Janssen </a:t>
            </a:r>
            <a:r>
              <a:rPr lang="en-US" sz="2800" dirty="0" err="1">
                <a:solidFill>
                  <a:schemeClr val="bg1">
                    <a:lumMod val="85000"/>
                  </a:schemeClr>
                </a:solidFill>
                <a:latin typeface="Arial" panose="020B0604020202020204" pitchFamily="34" charset="0"/>
                <a:cs typeface="Arial" panose="020B0604020202020204" pitchFamily="34" charset="0"/>
              </a:rPr>
              <a:t>Pharmaceutica</a:t>
            </a:r>
            <a:endParaRPr lang="en-US" sz="2800" dirty="0">
              <a:solidFill>
                <a:schemeClr val="bg1">
                  <a:lumMod val="85000"/>
                </a:schemeClr>
              </a:solidFill>
              <a:latin typeface="Arial" panose="020B0604020202020204" pitchFamily="34" charset="0"/>
              <a:cs typeface="Arial" panose="020B0604020202020204" pitchFamily="34" charset="0"/>
            </a:endParaRPr>
          </a:p>
        </p:txBody>
      </p:sp>
      <p:sp>
        <p:nvSpPr>
          <p:cNvPr id="10" name="Rectangle 9"/>
          <p:cNvSpPr/>
          <p:nvPr/>
        </p:nvSpPr>
        <p:spPr>
          <a:xfrm>
            <a:off x="883060" y="2951689"/>
            <a:ext cx="11639760" cy="1138773"/>
          </a:xfrm>
          <a:prstGeom prst="rect">
            <a:avLst/>
          </a:prstGeom>
        </p:spPr>
        <p:txBody>
          <a:bodyPr wrap="square">
            <a:spAutoFit/>
          </a:bodyPr>
          <a:lstStyle/>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Linkage analysis to identify acute myeloid leukemia (AML) gene </a:t>
            </a:r>
          </a:p>
          <a:p>
            <a:pPr marL="457200" indent="-457200">
              <a:buFont typeface="Arial" panose="020B0604020202020204" pitchFamily="34" charset="0"/>
              <a:buChar char="•"/>
            </a:pPr>
            <a:endParaRPr lang="en-US" sz="2000" u="sng"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Compound </a:t>
            </a:r>
            <a:r>
              <a:rPr lang="en-US" sz="2400" b="1" dirty="0">
                <a:latin typeface="Arial" panose="020B0604020202020204" pitchFamily="34" charset="0"/>
                <a:cs typeface="Arial" panose="020B0604020202020204" pitchFamily="34" charset="0"/>
              </a:rPr>
              <a:t>heterozygote analysis </a:t>
            </a:r>
            <a:r>
              <a:rPr lang="en-US" sz="2400" b="1" dirty="0" smtClean="0">
                <a:latin typeface="Arial" panose="020B0604020202020204" pitchFamily="34" charset="0"/>
                <a:cs typeface="Arial" panose="020B0604020202020204" pitchFamily="34" charset="0"/>
              </a:rPr>
              <a:t>to </a:t>
            </a:r>
            <a:r>
              <a:rPr lang="en-US" sz="2400" b="1" dirty="0">
                <a:latin typeface="Arial" panose="020B0604020202020204" pitchFamily="34" charset="0"/>
                <a:cs typeface="Arial" panose="020B0604020202020204" pitchFamily="34" charset="0"/>
              </a:rPr>
              <a:t>identify hemochromatosis gene</a:t>
            </a:r>
          </a:p>
        </p:txBody>
      </p:sp>
      <p:sp>
        <p:nvSpPr>
          <p:cNvPr id="13" name="Rectangle 12"/>
          <p:cNvSpPr/>
          <p:nvPr/>
        </p:nvSpPr>
        <p:spPr>
          <a:xfrm>
            <a:off x="893220" y="5304344"/>
            <a:ext cx="11237820" cy="1138773"/>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chemeClr val="bg1">
                    <a:lumMod val="85000"/>
                  </a:schemeClr>
                </a:solidFill>
                <a:latin typeface="Arial" panose="020B0604020202020204" pitchFamily="34" charset="0"/>
                <a:cs typeface="Arial" panose="020B0604020202020204" pitchFamily="34" charset="0"/>
              </a:rPr>
              <a:t>Compound </a:t>
            </a:r>
            <a:r>
              <a:rPr lang="en-US" sz="2400" dirty="0">
                <a:solidFill>
                  <a:schemeClr val="bg1">
                    <a:lumMod val="85000"/>
                  </a:schemeClr>
                </a:solidFill>
                <a:latin typeface="Arial" panose="020B0604020202020204" pitchFamily="34" charset="0"/>
                <a:cs typeface="Arial" panose="020B0604020202020204" pitchFamily="34" charset="0"/>
              </a:rPr>
              <a:t>heterozygote analysis </a:t>
            </a:r>
            <a:r>
              <a:rPr lang="en-US" sz="2400" dirty="0" smtClean="0">
                <a:solidFill>
                  <a:schemeClr val="bg1">
                    <a:lumMod val="85000"/>
                  </a:schemeClr>
                </a:solidFill>
                <a:latin typeface="Arial" panose="020B0604020202020204" pitchFamily="34" charset="0"/>
                <a:cs typeface="Arial" panose="020B0604020202020204" pitchFamily="34" charset="0"/>
              </a:rPr>
              <a:t>to UKBB based exome-sequencing data</a:t>
            </a:r>
            <a:endParaRPr lang="en-US" sz="24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u="sng"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Multi-omics integrative analysis to identify novel drug targets</a:t>
            </a:r>
          </a:p>
        </p:txBody>
      </p:sp>
    </p:spTree>
    <p:extLst>
      <p:ext uri="{BB962C8B-B14F-4D97-AF65-F5344CB8AC3E}">
        <p14:creationId xmlns:p14="http://schemas.microsoft.com/office/powerpoint/2010/main" val="1280270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713" y="1158876"/>
            <a:ext cx="4868377"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323850" y="198956"/>
            <a:ext cx="11477625" cy="6858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panose="020B0604020202020204" pitchFamily="34" charset="0"/>
                <a:cs typeface="Arial" panose="020B0604020202020204" pitchFamily="34" charset="0"/>
              </a:rPr>
              <a:t>Rare v</a:t>
            </a:r>
            <a:r>
              <a:rPr lang="en-US" sz="3200" b="1" dirty="0" smtClean="0">
                <a:latin typeface="Arial" panose="020B0604020202020204" pitchFamily="34" charset="0"/>
                <a:cs typeface="Arial" panose="020B0604020202020204" pitchFamily="34" charset="0"/>
              </a:rPr>
              <a:t>ariants in human genome and genetic architecture </a:t>
            </a:r>
            <a:r>
              <a:rPr lang="en-US" sz="3200" b="1" dirty="0">
                <a:latin typeface="Arial" panose="020B0604020202020204" pitchFamily="34" charset="0"/>
                <a:cs typeface="Arial" panose="020B0604020202020204" pitchFamily="34" charset="0"/>
              </a:rPr>
              <a:t>of d</a:t>
            </a:r>
            <a:r>
              <a:rPr lang="en-US" sz="3200" b="1" dirty="0" smtClean="0">
                <a:latin typeface="Arial" panose="020B0604020202020204" pitchFamily="34" charset="0"/>
                <a:cs typeface="Arial" panose="020B0604020202020204" pitchFamily="34" charset="0"/>
              </a:rPr>
              <a:t>iseases</a:t>
            </a:r>
            <a:endParaRPr lang="en-US" sz="3200" b="1" dirty="0">
              <a:latin typeface="Arial" panose="020B0604020202020204" pitchFamily="34" charset="0"/>
              <a:cs typeface="Arial" panose="020B0604020202020204" pitchFamily="34" charset="0"/>
            </a:endParaRPr>
          </a:p>
        </p:txBody>
      </p:sp>
      <p:sp>
        <p:nvSpPr>
          <p:cNvPr id="4" name="TextBox 3"/>
          <p:cNvSpPr txBox="1"/>
          <p:nvPr/>
        </p:nvSpPr>
        <p:spPr>
          <a:xfrm>
            <a:off x="9790529" y="5223074"/>
            <a:ext cx="24973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Dewey </a:t>
            </a:r>
            <a:r>
              <a:rPr lang="en-US" sz="1400" i="1" dirty="0">
                <a:latin typeface="Arial" panose="020B0604020202020204" pitchFamily="34" charset="0"/>
                <a:cs typeface="Arial" panose="020B0604020202020204" pitchFamily="34" charset="0"/>
              </a:rPr>
              <a:t>et al. </a:t>
            </a:r>
            <a:r>
              <a:rPr lang="en-US" sz="1400" dirty="0">
                <a:latin typeface="Arial" panose="020B0604020202020204" pitchFamily="34" charset="0"/>
                <a:cs typeface="Arial" panose="020B0604020202020204" pitchFamily="34" charset="0"/>
              </a:rPr>
              <a:t>(2016) </a:t>
            </a:r>
            <a:r>
              <a:rPr lang="en-US" sz="1400" i="1" dirty="0">
                <a:latin typeface="Arial" panose="020B0604020202020204" pitchFamily="34" charset="0"/>
                <a:cs typeface="Arial" panose="020B0604020202020204" pitchFamily="34" charset="0"/>
              </a:rPr>
              <a:t>Science</a:t>
            </a:r>
          </a:p>
        </p:txBody>
      </p:sp>
      <p:sp>
        <p:nvSpPr>
          <p:cNvPr id="8" name="TextBox 7"/>
          <p:cNvSpPr txBox="1"/>
          <p:nvPr/>
        </p:nvSpPr>
        <p:spPr>
          <a:xfrm>
            <a:off x="7848599" y="2972161"/>
            <a:ext cx="27465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50,726 whole exomes</a:t>
            </a:r>
          </a:p>
        </p:txBody>
      </p:sp>
      <p:pic>
        <p:nvPicPr>
          <p:cNvPr id="921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63"/>
          <a:stretch/>
        </p:blipFill>
        <p:spPr bwMode="auto">
          <a:xfrm>
            <a:off x="695325" y="1432798"/>
            <a:ext cx="5046612" cy="409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243124" y="5161518"/>
            <a:ext cx="2455813" cy="307777"/>
          </a:xfrm>
          <a:prstGeom prst="rect">
            <a:avLst/>
          </a:prstGeom>
        </p:spPr>
        <p:txBody>
          <a:bodyPr wrap="square">
            <a:spAutoFit/>
          </a:bodyPr>
          <a:lstStyle/>
          <a:p>
            <a:r>
              <a:rPr lang="en-US" altLang="en-US" sz="1400" dirty="0" err="1">
                <a:latin typeface="Arial" panose="020B0604020202020204" pitchFamily="34" charset="0"/>
                <a:cs typeface="Arial" panose="020B0604020202020204" pitchFamily="34" charset="0"/>
              </a:rPr>
              <a:t>Lek</a:t>
            </a:r>
            <a:r>
              <a:rPr lang="en-US" altLang="en-US" sz="1400" dirty="0">
                <a:latin typeface="Arial" panose="020B0604020202020204" pitchFamily="34" charset="0"/>
                <a:cs typeface="Arial" panose="020B0604020202020204" pitchFamily="34" charset="0"/>
              </a:rPr>
              <a:t> </a:t>
            </a:r>
            <a:r>
              <a:rPr lang="en-US" altLang="en-US" sz="1400" i="1" dirty="0">
                <a:latin typeface="Arial" panose="020B0604020202020204" pitchFamily="34" charset="0"/>
                <a:cs typeface="Arial" panose="020B0604020202020204" pitchFamily="34" charset="0"/>
              </a:rPr>
              <a:t>et al.</a:t>
            </a:r>
            <a:r>
              <a:rPr lang="en-US" altLang="en-US" sz="1400" dirty="0">
                <a:latin typeface="Arial" panose="020B0604020202020204" pitchFamily="34" charset="0"/>
                <a:cs typeface="Arial" panose="020B0604020202020204" pitchFamily="34" charset="0"/>
              </a:rPr>
              <a:t> (2016) </a:t>
            </a:r>
            <a:r>
              <a:rPr lang="en-US" altLang="en-US" sz="1400" i="1" dirty="0">
                <a:latin typeface="Arial" panose="020B0604020202020204" pitchFamily="34" charset="0"/>
                <a:cs typeface="Arial" panose="020B0604020202020204" pitchFamily="34" charset="0"/>
              </a:rPr>
              <a:t>Nature</a:t>
            </a:r>
            <a:endParaRPr lang="en-US" sz="1400" dirty="0">
              <a:latin typeface="Arial" panose="020B0604020202020204" pitchFamily="34" charset="0"/>
              <a:cs typeface="Arial" panose="020B0604020202020204" pitchFamily="34" charset="0"/>
            </a:endParaRPr>
          </a:p>
        </p:txBody>
      </p:sp>
      <p:sp>
        <p:nvSpPr>
          <p:cNvPr id="12" name="TextBox 11"/>
          <p:cNvSpPr txBox="1"/>
          <p:nvPr/>
        </p:nvSpPr>
        <p:spPr>
          <a:xfrm>
            <a:off x="2962275" y="3143806"/>
            <a:ext cx="2590800"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chemeClr val="tx1"/>
                </a:solidFill>
                <a:latin typeface="Arial" panose="020B0604020202020204" pitchFamily="34" charset="0"/>
                <a:cs typeface="Arial" panose="020B0604020202020204" pitchFamily="34" charset="0"/>
              </a:rPr>
              <a:t>60,706 whole exomes</a:t>
            </a:r>
          </a:p>
        </p:txBody>
      </p:sp>
      <p:sp>
        <p:nvSpPr>
          <p:cNvPr id="10" name="Rectangle 9"/>
          <p:cNvSpPr/>
          <p:nvPr/>
        </p:nvSpPr>
        <p:spPr>
          <a:xfrm>
            <a:off x="7848600" y="2972162"/>
            <a:ext cx="2518068" cy="372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1" name="Title 1"/>
          <p:cNvSpPr txBox="1">
            <a:spLocks/>
          </p:cNvSpPr>
          <p:nvPr/>
        </p:nvSpPr>
        <p:spPr>
          <a:xfrm>
            <a:off x="1448385" y="5853907"/>
            <a:ext cx="9453604"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latin typeface="Arial" panose="020B0604020202020204" pitchFamily="34" charset="0"/>
                <a:cs typeface="Arial" panose="020B0604020202020204" pitchFamily="34" charset="0"/>
              </a:rPr>
              <a:t>Rare variants are much common in human genome compared with common variants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9280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67511" y="221244"/>
            <a:ext cx="9911688" cy="584775"/>
          </a:xfrm>
          <a:prstGeom prst="rect">
            <a:avLst/>
          </a:prstGeom>
        </p:spPr>
        <p:txBody>
          <a:bodyPr wrap="none">
            <a:spAutoFit/>
          </a:bodyPr>
          <a:lstStyle/>
          <a:p>
            <a:r>
              <a:rPr lang="en-US" sz="3200" dirty="0" smtClean="0">
                <a:solidFill>
                  <a:srgbClr val="000000"/>
                </a:solidFill>
                <a:latin typeface="Arial" panose="020B0604020202020204" pitchFamily="34" charset="0"/>
              </a:rPr>
              <a:t>Exome-wide</a:t>
            </a:r>
            <a:r>
              <a:rPr lang="en-US" sz="3200" dirty="0">
                <a:solidFill>
                  <a:srgbClr val="000000"/>
                </a:solidFill>
                <a:latin typeface="Arial" panose="020B0604020202020204" pitchFamily="34" charset="0"/>
              </a:rPr>
              <a:t>, Gene-based Recessive </a:t>
            </a:r>
            <a:r>
              <a:rPr lang="en-US" sz="3200" dirty="0" err="1">
                <a:solidFill>
                  <a:srgbClr val="000000"/>
                </a:solidFill>
                <a:latin typeface="Arial" panose="020B0604020202020204" pitchFamily="34" charset="0"/>
              </a:rPr>
              <a:t>Diplotype</a:t>
            </a:r>
            <a:r>
              <a:rPr lang="en-US" sz="3200" dirty="0">
                <a:solidFill>
                  <a:srgbClr val="000000"/>
                </a:solidFill>
                <a:latin typeface="Arial" panose="020B0604020202020204" pitchFamily="34" charset="0"/>
              </a:rPr>
              <a:t> Scan </a:t>
            </a:r>
          </a:p>
        </p:txBody>
      </p:sp>
      <p:grpSp>
        <p:nvGrpSpPr>
          <p:cNvPr id="24" name="Group 23"/>
          <p:cNvGrpSpPr/>
          <p:nvPr/>
        </p:nvGrpSpPr>
        <p:grpSpPr>
          <a:xfrm>
            <a:off x="6607215" y="1068218"/>
            <a:ext cx="2991835" cy="871683"/>
            <a:chOff x="6201326" y="1729435"/>
            <a:chExt cx="1710019" cy="512992"/>
          </a:xfrm>
        </p:grpSpPr>
        <p:cxnSp>
          <p:nvCxnSpPr>
            <p:cNvPr id="14" name="Straight Connector 13"/>
            <p:cNvCxnSpPr/>
            <p:nvPr/>
          </p:nvCxnSpPr>
          <p:spPr>
            <a:xfrm>
              <a:off x="6201326" y="1890964"/>
              <a:ext cx="171001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201326" y="2154561"/>
              <a:ext cx="171001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5-Point Star 15"/>
            <p:cNvSpPr/>
            <p:nvPr/>
          </p:nvSpPr>
          <p:spPr>
            <a:xfrm>
              <a:off x="6400828" y="1729435"/>
              <a:ext cx="199502" cy="263597"/>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7" name="5-Point Star 16"/>
            <p:cNvSpPr/>
            <p:nvPr/>
          </p:nvSpPr>
          <p:spPr>
            <a:xfrm>
              <a:off x="7426840" y="1978830"/>
              <a:ext cx="199502" cy="263597"/>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grpSp>
        <p:nvGrpSpPr>
          <p:cNvPr id="4" name="Group 3"/>
          <p:cNvGrpSpPr/>
          <p:nvPr/>
        </p:nvGrpSpPr>
        <p:grpSpPr>
          <a:xfrm>
            <a:off x="1709941" y="1028889"/>
            <a:ext cx="2645741" cy="907969"/>
            <a:chOff x="1600200" y="2362200"/>
            <a:chExt cx="3962400" cy="1066800"/>
          </a:xfrm>
        </p:grpSpPr>
        <p:cxnSp>
          <p:nvCxnSpPr>
            <p:cNvPr id="9" name="Straight Connector 8"/>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5-Point Star 10"/>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2" name="5-Point Star 11"/>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sp>
        <p:nvSpPr>
          <p:cNvPr id="22" name="Content Placeholder 2"/>
          <p:cNvSpPr txBox="1">
            <a:spLocks/>
          </p:cNvSpPr>
          <p:nvPr/>
        </p:nvSpPr>
        <p:spPr>
          <a:xfrm>
            <a:off x="646779" y="2257877"/>
            <a:ext cx="5737890" cy="3595209"/>
          </a:xfrm>
          <a:prstGeom prst="rect">
            <a:avLst/>
          </a:prstGeom>
        </p:spPr>
        <p:txBody>
          <a:bodyPr rtl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000" dirty="0" smtClean="0">
                <a:latin typeface="Arial" panose="020B0604020202020204" pitchFamily="34" charset="0"/>
                <a:cs typeface="Arial" panose="020B0604020202020204" pitchFamily="34" charset="0"/>
              </a:rPr>
              <a:t>Common variant model: </a:t>
            </a:r>
          </a:p>
          <a:p>
            <a:r>
              <a:rPr lang="en-US" sz="2000" dirty="0" smtClean="0">
                <a:latin typeface="Arial" panose="020B0604020202020204" pitchFamily="34" charset="0"/>
                <a:cs typeface="Arial" panose="020B0604020202020204" pitchFamily="34" charset="0"/>
              </a:rPr>
              <a:t>Additive</a:t>
            </a:r>
          </a:p>
          <a:p>
            <a:r>
              <a:rPr lang="en-US" sz="2000" dirty="0" smtClean="0">
                <a:latin typeface="Arial" panose="020B0604020202020204" pitchFamily="34" charset="0"/>
                <a:cs typeface="Arial" panose="020B0604020202020204" pitchFamily="34" charset="0"/>
              </a:rPr>
              <a:t>Multiplicative</a:t>
            </a:r>
          </a:p>
          <a:p>
            <a:pPr>
              <a:defRPr/>
            </a:pPr>
            <a:r>
              <a:rPr lang="en-US" sz="2000" dirty="0" smtClean="0">
                <a:latin typeface="Arial" panose="020B0604020202020204" pitchFamily="34" charset="0"/>
                <a:cs typeface="Arial" panose="020B0604020202020204" pitchFamily="34" charset="0"/>
              </a:rPr>
              <a:t>Dominant</a:t>
            </a:r>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Recessive </a:t>
            </a:r>
          </a:p>
          <a:p>
            <a:r>
              <a:rPr lang="en-US" sz="2000" dirty="0" smtClean="0">
                <a:latin typeface="Arial" panose="020B0604020202020204" pitchFamily="34" charset="0"/>
                <a:cs typeface="Arial" panose="020B0604020202020204" pitchFamily="34" charset="0"/>
              </a:rPr>
              <a:t>Codominance</a:t>
            </a:r>
            <a:endParaRPr lang="en-US" sz="2000" dirty="0">
              <a:latin typeface="Arial" panose="020B0604020202020204" pitchFamily="34" charset="0"/>
              <a:cs typeface="Arial" panose="020B0604020202020204" pitchFamily="34" charset="0"/>
            </a:endParaRPr>
          </a:p>
          <a:p>
            <a:r>
              <a:rPr lang="en-US" sz="2000" dirty="0" err="1" smtClean="0">
                <a:latin typeface="Arial" panose="020B0604020202020204" pitchFamily="34" charset="0"/>
                <a:cs typeface="Arial" panose="020B0604020202020204" pitchFamily="34" charset="0"/>
              </a:rPr>
              <a:t>Overdominant</a:t>
            </a:r>
            <a:r>
              <a:rPr lang="en-US" sz="2000" dirty="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altLang="en-US" sz="2000" dirty="0" smtClean="0">
                <a:latin typeface="Arial" panose="020B0604020202020204" pitchFamily="34" charset="0"/>
                <a:cs typeface="Arial" panose="020B0604020202020204" pitchFamily="34" charset="0"/>
              </a:rPr>
              <a:t>Multiple tests</a:t>
            </a:r>
          </a:p>
          <a:p>
            <a:r>
              <a:rPr lang="en-US" altLang="en-US" sz="2000" dirty="0" smtClean="0">
                <a:latin typeface="Arial" panose="020B0604020202020204" pitchFamily="34" charset="0"/>
                <a:cs typeface="Arial" panose="020B0604020202020204" pitchFamily="34" charset="0"/>
              </a:rPr>
              <a:t>Considerable </a:t>
            </a:r>
            <a:r>
              <a:rPr lang="en-US" altLang="en-US" sz="2000" dirty="0">
                <a:latin typeface="Arial" panose="020B0604020202020204" pitchFamily="34" charset="0"/>
                <a:cs typeface="Arial" panose="020B0604020202020204" pitchFamily="34" charset="0"/>
              </a:rPr>
              <a:t>heterogeneity among studies</a:t>
            </a:r>
          </a:p>
          <a:p>
            <a:endParaRPr lang="en-US" sz="2000" dirty="0">
              <a:latin typeface="Arial" panose="020B0604020202020204" pitchFamily="34" charset="0"/>
              <a:cs typeface="Arial" panose="020B0604020202020204" pitchFamily="34" charset="0"/>
            </a:endParaRPr>
          </a:p>
        </p:txBody>
      </p:sp>
      <p:sp>
        <p:nvSpPr>
          <p:cNvPr id="25" name="Content Placeholder 2"/>
          <p:cNvSpPr txBox="1">
            <a:spLocks/>
          </p:cNvSpPr>
          <p:nvPr/>
        </p:nvSpPr>
        <p:spPr>
          <a:xfrm>
            <a:off x="4928287" y="2264895"/>
            <a:ext cx="6518787" cy="2724759"/>
          </a:xfrm>
          <a:prstGeom prst="rect">
            <a:avLst/>
          </a:prstGeom>
        </p:spPr>
        <p:txBody>
          <a:bodyPr rtl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000" dirty="0" smtClean="0">
                <a:latin typeface="Arial" panose="020B0604020202020204" pitchFamily="34" charset="0"/>
                <a:cs typeface="Arial" panose="020B0604020202020204" pitchFamily="34" charset="0"/>
              </a:rPr>
              <a:t>Rare variants model:</a:t>
            </a:r>
          </a:p>
          <a:p>
            <a:pPr>
              <a:defRPr/>
            </a:pPr>
            <a:r>
              <a:rPr lang="en-US" sz="2000" dirty="0" smtClean="0">
                <a:latin typeface="Arial" panose="020B0604020202020204" pitchFamily="34" charset="0"/>
                <a:cs typeface="Arial" panose="020B0604020202020204" pitchFamily="34" charset="0"/>
              </a:rPr>
              <a:t> Group-based association study (rare variants)</a:t>
            </a:r>
          </a:p>
          <a:p>
            <a:pPr marL="0" indent="0">
              <a:buNone/>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1. Burden test (effect, weight)</a:t>
            </a:r>
          </a:p>
          <a:p>
            <a:pPr marL="0" indent="0">
              <a:buNone/>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2. Kernel-based variance-component test (SKAT)</a:t>
            </a:r>
          </a:p>
          <a:p>
            <a:r>
              <a:rPr lang="en-US" sz="2000" dirty="0" smtClean="0">
                <a:solidFill>
                  <a:srgbClr val="000000"/>
                </a:solidFill>
                <a:latin typeface="Arial" panose="020B0604020202020204" pitchFamily="34" charset="0"/>
              </a:rPr>
              <a:t>Compound heterozygosity study</a:t>
            </a:r>
          </a:p>
          <a:p>
            <a:pPr marL="0" indent="0">
              <a:buNone/>
            </a:pPr>
            <a:r>
              <a:rPr lang="en-US" sz="2000" dirty="0" smtClean="0">
                <a:solidFill>
                  <a:srgbClr val="000000"/>
                </a:solidFill>
                <a:latin typeface="Arial" panose="020B0604020202020204" pitchFamily="34" charset="0"/>
                <a:cs typeface="Arial" panose="020B0604020202020204" pitchFamily="34" charset="0"/>
              </a:rPr>
              <a:t>       1. Strong assumption</a:t>
            </a:r>
          </a:p>
          <a:p>
            <a:pPr marL="0" indent="0">
              <a:buNone/>
            </a:pPr>
            <a:r>
              <a:rPr lang="en-US" sz="2000" dirty="0" smtClean="0">
                <a:solidFill>
                  <a:srgbClr val="000000"/>
                </a:solidFill>
                <a:latin typeface="Arial" panose="020B0604020202020204" pitchFamily="34" charset="0"/>
                <a:cs typeface="Arial" panose="020B0604020202020204" pitchFamily="34" charset="0"/>
              </a:rPr>
              <a:t>       2. Functional variants</a:t>
            </a: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sp>
        <p:nvSpPr>
          <p:cNvPr id="26" name="TextBox 25"/>
          <p:cNvSpPr txBox="1"/>
          <p:nvPr/>
        </p:nvSpPr>
        <p:spPr>
          <a:xfrm>
            <a:off x="698310" y="1341400"/>
            <a:ext cx="869149" cy="369332"/>
          </a:xfrm>
          <a:prstGeom prst="rect">
            <a:avLst/>
          </a:prstGeom>
          <a:noFill/>
        </p:spPr>
        <p:txBody>
          <a:bodyPr wrap="none" rtlCol="0">
            <a:spAutoFit/>
          </a:bodyPr>
          <a:lstStyle/>
          <a:p>
            <a:r>
              <a:rPr lang="en-US" dirty="0" smtClean="0"/>
              <a:t>Gene A</a:t>
            </a:r>
            <a:endParaRPr lang="en-US" dirty="0"/>
          </a:p>
        </p:txBody>
      </p:sp>
      <p:sp>
        <p:nvSpPr>
          <p:cNvPr id="27" name="TextBox 26"/>
          <p:cNvSpPr txBox="1"/>
          <p:nvPr/>
        </p:nvSpPr>
        <p:spPr>
          <a:xfrm>
            <a:off x="5465723" y="1356208"/>
            <a:ext cx="869149" cy="369332"/>
          </a:xfrm>
          <a:prstGeom prst="rect">
            <a:avLst/>
          </a:prstGeom>
          <a:noFill/>
        </p:spPr>
        <p:txBody>
          <a:bodyPr wrap="none" rtlCol="0">
            <a:spAutoFit/>
          </a:bodyPr>
          <a:lstStyle/>
          <a:p>
            <a:r>
              <a:rPr lang="en-US" dirty="0"/>
              <a:t>Gene A</a:t>
            </a:r>
          </a:p>
        </p:txBody>
      </p:sp>
      <p:graphicFrame>
        <p:nvGraphicFramePr>
          <p:cNvPr id="29" name="Table 28"/>
          <p:cNvGraphicFramePr>
            <a:graphicFrameLocks noGrp="1"/>
          </p:cNvGraphicFramePr>
          <p:nvPr>
            <p:extLst>
              <p:ext uri="{D42A27DB-BD31-4B8C-83A1-F6EECF244321}">
                <p14:modId xmlns:p14="http://schemas.microsoft.com/office/powerpoint/2010/main" val="58325826"/>
              </p:ext>
            </p:extLst>
          </p:nvPr>
        </p:nvGraphicFramePr>
        <p:xfrm>
          <a:off x="6149433" y="5410200"/>
          <a:ext cx="5672577" cy="1136232"/>
        </p:xfrm>
        <a:graphic>
          <a:graphicData uri="http://schemas.openxmlformats.org/drawingml/2006/table">
            <a:tbl>
              <a:tblPr firstRow="1" bandRow="1">
                <a:tableStyleId>{7DF18680-E054-41AD-8BC1-D1AEF772440D}</a:tableStyleId>
              </a:tblPr>
              <a:tblGrid>
                <a:gridCol w="1890859">
                  <a:extLst>
                    <a:ext uri="{9D8B030D-6E8A-4147-A177-3AD203B41FA5}">
                      <a16:colId xmlns:a16="http://schemas.microsoft.com/office/drawing/2014/main" val="2829707138"/>
                    </a:ext>
                  </a:extLst>
                </a:gridCol>
                <a:gridCol w="1614432">
                  <a:extLst>
                    <a:ext uri="{9D8B030D-6E8A-4147-A177-3AD203B41FA5}">
                      <a16:colId xmlns:a16="http://schemas.microsoft.com/office/drawing/2014/main" val="4055237187"/>
                    </a:ext>
                  </a:extLst>
                </a:gridCol>
                <a:gridCol w="2167286">
                  <a:extLst>
                    <a:ext uri="{9D8B030D-6E8A-4147-A177-3AD203B41FA5}">
                      <a16:colId xmlns:a16="http://schemas.microsoft.com/office/drawing/2014/main" val="2402407642"/>
                    </a:ext>
                  </a:extLst>
                </a:gridCol>
              </a:tblGrid>
              <a:tr h="267556">
                <a:tc>
                  <a:txBody>
                    <a:bodyPr/>
                    <a:lstStyle/>
                    <a:p>
                      <a:pPr algn="ctr"/>
                      <a:endParaRPr lang="en-US" dirty="0"/>
                    </a:p>
                  </a:txBody>
                  <a:tcPr/>
                </a:tc>
                <a:tc>
                  <a:txBody>
                    <a:bodyPr/>
                    <a:lstStyle/>
                    <a:p>
                      <a:pPr algn="ctr"/>
                      <a:r>
                        <a:rPr lang="en-US" dirty="0" smtClean="0"/>
                        <a:t>Case</a:t>
                      </a:r>
                      <a:endParaRPr lang="en-US" dirty="0"/>
                    </a:p>
                  </a:txBody>
                  <a:tcPr/>
                </a:tc>
                <a:tc>
                  <a:txBody>
                    <a:bodyPr/>
                    <a:lstStyle/>
                    <a:p>
                      <a:pPr algn="ctr"/>
                      <a:r>
                        <a:rPr lang="en-US" dirty="0" smtClean="0"/>
                        <a:t>Control</a:t>
                      </a:r>
                      <a:endParaRPr lang="en-US" dirty="0"/>
                    </a:p>
                  </a:txBody>
                  <a:tcPr/>
                </a:tc>
                <a:extLst>
                  <a:ext uri="{0D108BD9-81ED-4DB2-BD59-A6C34878D82A}">
                    <a16:rowId xmlns:a16="http://schemas.microsoft.com/office/drawing/2014/main" val="4041175930"/>
                  </a:ext>
                </a:extLst>
              </a:tr>
              <a:tr h="385236">
                <a:tc>
                  <a:txBody>
                    <a:bodyPr/>
                    <a:lstStyle/>
                    <a:p>
                      <a:pPr algn="ctr"/>
                      <a:r>
                        <a:rPr lang="en-US" dirty="0" smtClean="0"/>
                        <a:t>CH-Yes</a:t>
                      </a:r>
                      <a:endParaRPr lang="en-US" dirty="0"/>
                    </a:p>
                  </a:txBody>
                  <a:tcPr/>
                </a:tc>
                <a:tc>
                  <a:txBody>
                    <a:bodyPr/>
                    <a:lstStyle/>
                    <a:p>
                      <a:pPr algn="ctr"/>
                      <a:r>
                        <a:rPr lang="en-US" dirty="0" smtClean="0"/>
                        <a:t>A</a:t>
                      </a:r>
                      <a:endParaRPr lang="en-US" dirty="0"/>
                    </a:p>
                  </a:txBody>
                  <a:tcPr/>
                </a:tc>
                <a:tc>
                  <a:txBody>
                    <a:bodyPr/>
                    <a:lstStyle/>
                    <a:p>
                      <a:pPr algn="ctr"/>
                      <a:r>
                        <a:rPr lang="en-US" dirty="0" smtClean="0"/>
                        <a:t>B</a:t>
                      </a:r>
                      <a:endParaRPr lang="en-US" dirty="0"/>
                    </a:p>
                  </a:txBody>
                  <a:tcPr/>
                </a:tc>
                <a:extLst>
                  <a:ext uri="{0D108BD9-81ED-4DB2-BD59-A6C34878D82A}">
                    <a16:rowId xmlns:a16="http://schemas.microsoft.com/office/drawing/2014/main" val="1678014374"/>
                  </a:ext>
                </a:extLst>
              </a:tr>
              <a:tr h="385236">
                <a:tc>
                  <a:txBody>
                    <a:bodyPr/>
                    <a:lstStyle/>
                    <a:p>
                      <a:pPr algn="ctr"/>
                      <a:r>
                        <a:rPr lang="en-US" dirty="0" smtClean="0"/>
                        <a:t>CH-No</a:t>
                      </a:r>
                      <a:endParaRPr lang="en-US" dirty="0"/>
                    </a:p>
                  </a:txBody>
                  <a:tcPr/>
                </a:tc>
                <a:tc>
                  <a:txBody>
                    <a:bodyPr/>
                    <a:lstStyle/>
                    <a:p>
                      <a:pPr algn="ctr"/>
                      <a:r>
                        <a:rPr lang="en-US" dirty="0" smtClean="0"/>
                        <a:t>C</a:t>
                      </a:r>
                      <a:endParaRPr lang="en-US" dirty="0"/>
                    </a:p>
                  </a:txBody>
                  <a:tcPr/>
                </a:tc>
                <a:tc>
                  <a:txBody>
                    <a:bodyPr/>
                    <a:lstStyle/>
                    <a:p>
                      <a:pPr algn="ctr"/>
                      <a:r>
                        <a:rPr lang="en-US" dirty="0" smtClean="0"/>
                        <a:t>D</a:t>
                      </a:r>
                      <a:endParaRPr lang="en-US" dirty="0"/>
                    </a:p>
                  </a:txBody>
                  <a:tcPr/>
                </a:tc>
                <a:extLst>
                  <a:ext uri="{0D108BD9-81ED-4DB2-BD59-A6C34878D82A}">
                    <a16:rowId xmlns:a16="http://schemas.microsoft.com/office/drawing/2014/main" val="3314241055"/>
                  </a:ext>
                </a:extLst>
              </a:tr>
            </a:tbl>
          </a:graphicData>
        </a:graphic>
      </p:graphicFrame>
      <p:sp>
        <p:nvSpPr>
          <p:cNvPr id="30" name="Down Arrow 29"/>
          <p:cNvSpPr/>
          <p:nvPr/>
        </p:nvSpPr>
        <p:spPr>
          <a:xfrm>
            <a:off x="8557480" y="4996672"/>
            <a:ext cx="1231419" cy="20955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58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5249"/>
            <a:ext cx="8229600" cy="914400"/>
          </a:xfrm>
        </p:spPr>
        <p:txBody>
          <a:bodyPr>
            <a:normAutofit/>
          </a:bodyPr>
          <a:lstStyle/>
          <a:p>
            <a:r>
              <a:rPr lang="en-US" sz="3200" b="1" dirty="0" smtClean="0">
                <a:latin typeface="Arial" panose="020B0604020202020204" pitchFamily="34" charset="0"/>
                <a:cs typeface="Arial" panose="020B0604020202020204" pitchFamily="34" charset="0"/>
              </a:rPr>
              <a:t>Power Calculations</a:t>
            </a:r>
            <a:endParaRPr lang="en-US" sz="3200" b="1" dirty="0">
              <a:latin typeface="Arial" panose="020B0604020202020204" pitchFamily="34" charset="0"/>
              <a:cs typeface="Arial" panose="020B0604020202020204" pitchFamily="34" charset="0"/>
            </a:endParaRPr>
          </a:p>
        </p:txBody>
      </p:sp>
      <p:pic>
        <p:nvPicPr>
          <p:cNvPr id="6146" name="Picture 2" descr="C:\Users\schrodis\Desktop\Projects\2ALOF\2locus_power_R10_13Nov2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930989"/>
            <a:ext cx="4800600" cy="4924043"/>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descr="C:\Users\schrodis\Desktop\Projects\2ALOF\2locus_power_r2_13nov20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604" y="914401"/>
            <a:ext cx="4438946" cy="49695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14325" y="6125944"/>
            <a:ext cx="12115800"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Power analysis showed compound heterozygote effects were difficult to be identified in traditional way  </a:t>
            </a:r>
            <a:endParaRPr lang="en-US" dirty="0"/>
          </a:p>
        </p:txBody>
      </p:sp>
    </p:spTree>
    <p:extLst>
      <p:ext uri="{BB962C8B-B14F-4D97-AF65-F5344CB8AC3E}">
        <p14:creationId xmlns:p14="http://schemas.microsoft.com/office/powerpoint/2010/main" val="31697398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0"/>
            <a:ext cx="11772900" cy="1325563"/>
          </a:xfrm>
        </p:spPr>
        <p:txBody>
          <a:bodyPr>
            <a:normAutofit/>
          </a:bodyPr>
          <a:lstStyle/>
          <a:p>
            <a:r>
              <a:rPr lang="en-US" sz="2800" b="1" dirty="0" smtClean="0">
                <a:latin typeface="Arial" panose="020B0604020202020204" pitchFamily="34" charset="0"/>
                <a:cs typeface="Arial" panose="020B0604020202020204" pitchFamily="34" charset="0"/>
              </a:rPr>
              <a:t>Personalized </a:t>
            </a:r>
            <a:r>
              <a:rPr lang="en-US" sz="2800" b="1" dirty="0">
                <a:latin typeface="Arial" panose="020B0604020202020204" pitchFamily="34" charset="0"/>
                <a:cs typeface="Arial" panose="020B0604020202020204" pitchFamily="34" charset="0"/>
              </a:rPr>
              <a:t>Medicine Research </a:t>
            </a:r>
            <a:r>
              <a:rPr lang="en-US" sz="2800" b="1" dirty="0" smtClean="0">
                <a:latin typeface="Arial" panose="020B0604020202020204" pitchFamily="34" charset="0"/>
                <a:cs typeface="Arial" panose="020B0604020202020204" pitchFamily="34" charset="0"/>
              </a:rPr>
              <a:t>Project</a:t>
            </a:r>
            <a:br>
              <a:rPr lang="en-US" sz="2800" b="1" dirty="0" smtClean="0">
                <a:latin typeface="Arial" panose="020B0604020202020204" pitchFamily="34" charset="0"/>
                <a:cs typeface="Arial" panose="020B0604020202020204" pitchFamily="34" charset="0"/>
              </a:rPr>
            </a:br>
            <a:r>
              <a:rPr lang="en-US" sz="2400" b="1" dirty="0" smtClean="0">
                <a:solidFill>
                  <a:schemeClr val="tx2"/>
                </a:solidFill>
                <a:latin typeface="Arial" panose="020B0604020202020204" pitchFamily="34" charset="0"/>
                <a:cs typeface="Arial" panose="020B0604020202020204" pitchFamily="34" charset="0"/>
              </a:rPr>
              <a:t>The </a:t>
            </a:r>
            <a:r>
              <a:rPr lang="en-US" sz="2400" b="1" dirty="0">
                <a:solidFill>
                  <a:schemeClr val="tx2"/>
                </a:solidFill>
                <a:latin typeface="Arial" panose="020B0604020202020204" pitchFamily="34" charset="0"/>
                <a:cs typeface="Arial" panose="020B0604020202020204" pitchFamily="34" charset="0"/>
              </a:rPr>
              <a:t>Central Wisconsin Population</a:t>
            </a:r>
          </a:p>
        </p:txBody>
      </p:sp>
      <p:sp>
        <p:nvSpPr>
          <p:cNvPr id="3" name="Content Placeholder 2"/>
          <p:cNvSpPr>
            <a:spLocks noGrp="1"/>
          </p:cNvSpPr>
          <p:nvPr>
            <p:ph idx="1"/>
          </p:nvPr>
        </p:nvSpPr>
        <p:spPr>
          <a:xfrm>
            <a:off x="269875" y="1731310"/>
            <a:ext cx="12315825" cy="4525963"/>
          </a:xfrm>
        </p:spPr>
        <p:txBody>
          <a:bodyPr>
            <a:normAutofit/>
          </a:bodyPr>
          <a:lstStyle/>
          <a:p>
            <a:r>
              <a:rPr lang="en-US" sz="2000" dirty="0" smtClean="0">
                <a:latin typeface="Arial" panose="020B0604020202020204" pitchFamily="34" charset="0"/>
                <a:cs typeface="Arial" panose="020B0604020202020204" pitchFamily="34" charset="0"/>
              </a:rPr>
              <a:t>Biobank of 20,000 individuals</a:t>
            </a:r>
          </a:p>
          <a:p>
            <a:r>
              <a:rPr lang="en-US" sz="2000" dirty="0">
                <a:latin typeface="Arial" panose="020B0604020202020204" pitchFamily="34" charset="0"/>
                <a:cs typeface="Arial" panose="020B0604020202020204" pitchFamily="34" charset="0"/>
              </a:rPr>
              <a:t>Electronic Medical Records &gt;34 </a:t>
            </a:r>
            <a:r>
              <a:rPr lang="en-US" sz="2000" dirty="0" err="1">
                <a:latin typeface="Arial" panose="020B0604020202020204" pitchFamily="34" charset="0"/>
                <a:cs typeface="Arial" panose="020B0604020202020204" pitchFamily="34" charset="0"/>
              </a:rPr>
              <a:t>yrs</a:t>
            </a:r>
            <a:r>
              <a:rPr lang="en-US" sz="2000" dirty="0">
                <a:latin typeface="Arial" panose="020B0604020202020204" pitchFamily="34" charset="0"/>
                <a:cs typeface="Arial" panose="020B0604020202020204" pitchFamily="34" charset="0"/>
              </a:rPr>
              <a:t> </a:t>
            </a:r>
          </a:p>
          <a:p>
            <a:r>
              <a:rPr lang="en-US" sz="2000" dirty="0" smtClean="0">
                <a:latin typeface="Arial" panose="020B0604020202020204" pitchFamily="34" charset="0"/>
                <a:cs typeface="Arial" panose="020B0604020202020204" pitchFamily="34" charset="0"/>
              </a:rPr>
              <a:t>Stored plasma, serum, DNA</a:t>
            </a:r>
          </a:p>
          <a:p>
            <a:r>
              <a:rPr lang="en-US" sz="2000" dirty="0" smtClean="0">
                <a:latin typeface="Arial" panose="020B0604020202020204" pitchFamily="34" charset="0"/>
                <a:cs typeface="Arial" panose="020B0604020202020204" pitchFamily="34" charset="0"/>
              </a:rPr>
              <a:t>Full IRB permission</a:t>
            </a:r>
          </a:p>
          <a:p>
            <a:r>
              <a:rPr lang="en-US" sz="2000" dirty="0" err="1" smtClean="0">
                <a:latin typeface="Arial" panose="020B0604020202020204" pitchFamily="34" charset="0"/>
                <a:cs typeface="Arial" panose="020B0604020202020204" pitchFamily="34" charset="0"/>
              </a:rPr>
              <a:t>eMERGE</a:t>
            </a:r>
            <a:r>
              <a:rPr lang="en-US" sz="2000" dirty="0" smtClean="0">
                <a:latin typeface="Arial" panose="020B0604020202020204" pitchFamily="34" charset="0"/>
                <a:cs typeface="Arial" panose="020B0604020202020204" pitchFamily="34" charset="0"/>
              </a:rPr>
              <a:t> subset (uniform format) </a:t>
            </a: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Exome bead-chip with Illumina </a:t>
            </a:r>
            <a:r>
              <a:rPr lang="en-US" sz="2000" dirty="0" err="1" smtClean="0">
                <a:latin typeface="Arial" panose="020B0604020202020204" pitchFamily="34" charset="0"/>
                <a:cs typeface="Arial" panose="020B0604020202020204" pitchFamily="34" charset="0"/>
              </a:rPr>
              <a:t>CoreExome</a:t>
            </a:r>
            <a:r>
              <a:rPr lang="en-US" sz="2000" dirty="0" smtClean="0">
                <a:latin typeface="Arial" panose="020B0604020202020204" pitchFamily="34" charset="0"/>
                <a:cs typeface="Arial" panose="020B0604020202020204" pitchFamily="34" charset="0"/>
              </a:rPr>
              <a:t> </a:t>
            </a: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&gt;80% of the individuals have ancestry to Bavarian settlers (200 years ago)</a:t>
            </a:r>
          </a:p>
          <a:p>
            <a:r>
              <a:rPr lang="en-US" sz="2000" dirty="0" smtClean="0">
                <a:latin typeface="Arial" panose="020B0604020202020204" pitchFamily="34" charset="0"/>
                <a:cs typeface="Arial" panose="020B0604020202020204" pitchFamily="34" charset="0"/>
              </a:rPr>
              <a:t>Low migration</a:t>
            </a:r>
          </a:p>
          <a:p>
            <a:r>
              <a:rPr lang="en-US" sz="2000" dirty="0" smtClean="0">
                <a:latin typeface="Arial" panose="020B0604020202020204" pitchFamily="34" charset="0"/>
                <a:cs typeface="Arial" panose="020B0604020202020204" pitchFamily="34" charset="0"/>
              </a:rPr>
              <a:t>Roughly 5 meiosis since founders </a:t>
            </a:r>
            <a:endParaRPr lang="en-US" sz="20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7051" y="1179773"/>
            <a:ext cx="4705349" cy="2783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flipV="1">
            <a:off x="9321800" y="2006105"/>
            <a:ext cx="269875" cy="305295"/>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078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379144" y="3308310"/>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868636"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1985</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7777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EMR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713639" y="106173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57835" y="155733"/>
            <a:ext cx="8760603"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EMR based phenotypes in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2306212" y="3017777"/>
            <a:ext cx="3268459" cy="369332"/>
          </a:xfrm>
          <a:prstGeom prst="rect">
            <a:avLst/>
          </a:prstGeom>
        </p:spPr>
        <p:txBody>
          <a:bodyPr wrap="none">
            <a:spAutoFit/>
          </a:bodyPr>
          <a:lstStyle/>
          <a:p>
            <a:r>
              <a:rPr lang="en-US" b="1" dirty="0" smtClean="0">
                <a:solidFill>
                  <a:srgbClr val="1F497D"/>
                </a:solidFill>
                <a:latin typeface="Calibri" panose="020F0502020204030204" pitchFamily="34" charset="0"/>
              </a:rPr>
              <a:t>Marshfield Genetics Maps -1998</a:t>
            </a:r>
            <a:endParaRPr lang="en-US" b="1" dirty="0"/>
          </a:p>
        </p:txBody>
      </p:sp>
      <p:cxnSp>
        <p:nvCxnSpPr>
          <p:cNvPr id="31" name="Straight Arrow Connector 30"/>
          <p:cNvCxnSpPr/>
          <p:nvPr/>
        </p:nvCxnSpPr>
        <p:spPr>
          <a:xfrm flipH="1" flipV="1">
            <a:off x="5199790" y="2586149"/>
            <a:ext cx="2320" cy="452519"/>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298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310" y="317658"/>
            <a:ext cx="11959364"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Phenotyping hemochromatosis from EMR in Marshfield Clinic</a:t>
            </a:r>
            <a:endParaRPr lang="en-US" sz="3600" b="1" dirty="0"/>
          </a:p>
        </p:txBody>
      </p:sp>
      <p:sp>
        <p:nvSpPr>
          <p:cNvPr id="5" name="Content Placeholder 2"/>
          <p:cNvSpPr txBox="1">
            <a:spLocks/>
          </p:cNvSpPr>
          <p:nvPr/>
        </p:nvSpPr>
        <p:spPr>
          <a:xfrm>
            <a:off x="148310" y="1376603"/>
            <a:ext cx="12080240" cy="3700221"/>
          </a:xfrm>
          <a:prstGeom prst="rect">
            <a:avLst/>
          </a:prstGeom>
        </p:spPr>
        <p:txBody>
          <a:bodyPr rtl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b="1" dirty="0" smtClean="0">
                <a:latin typeface="Arial" panose="020B0604020202020204" pitchFamily="34" charset="0"/>
                <a:cs typeface="Arial" panose="020B0604020202020204" pitchFamily="34" charset="0"/>
              </a:rPr>
              <a:t>Inclusion and exclusion criterion:</a:t>
            </a:r>
          </a:p>
          <a:p>
            <a:pPr marL="0" indent="0">
              <a:buNone/>
              <a:defRPr/>
            </a:pP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   Case</a:t>
            </a:r>
            <a:endParaRPr lang="en-US" sz="2400" b="1" dirty="0">
              <a:latin typeface="Arial" panose="020B0604020202020204" pitchFamily="34" charset="0"/>
              <a:cs typeface="Arial" panose="020B0604020202020204" pitchFamily="34" charset="0"/>
            </a:endParaRPr>
          </a:p>
          <a:p>
            <a:pPr lvl="1">
              <a:defRPr/>
            </a:pPr>
            <a:r>
              <a:rPr lang="en-US" dirty="0" smtClean="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2 instances of ICD9 code 275.0 and &gt; 2 instance of ICD9 code </a:t>
            </a:r>
            <a:r>
              <a:rPr lang="en-US" dirty="0" smtClean="0">
                <a:latin typeface="Arial" panose="020B0604020202020204" pitchFamily="34" charset="0"/>
                <a:cs typeface="Arial" panose="020B0604020202020204" pitchFamily="34" charset="0"/>
              </a:rPr>
              <a:t>275.01</a:t>
            </a:r>
          </a:p>
          <a:p>
            <a:pPr lvl="1">
              <a:defRPr/>
            </a:pPr>
            <a:r>
              <a:rPr lang="en-US" dirty="0">
                <a:latin typeface="Arial" panose="020B0604020202020204" pitchFamily="34" charset="0"/>
                <a:cs typeface="Arial" panose="020B0604020202020204" pitchFamily="34" charset="0"/>
              </a:rPr>
              <a:t>&gt;=2 instances of ICD9 code 275.0 and &gt; 2 instance of ICD9 code </a:t>
            </a:r>
            <a:r>
              <a:rPr lang="en-US" dirty="0" smtClean="0">
                <a:latin typeface="Arial" panose="020B0604020202020204" pitchFamily="34" charset="0"/>
                <a:cs typeface="Arial" panose="020B0604020202020204" pitchFamily="34" charset="0"/>
              </a:rPr>
              <a:t>275.02</a:t>
            </a:r>
            <a:endParaRPr lang="en-US" dirty="0">
              <a:latin typeface="Arial" panose="020B0604020202020204" pitchFamily="34" charset="0"/>
              <a:cs typeface="Arial" panose="020B0604020202020204" pitchFamily="34" charset="0"/>
            </a:endParaRPr>
          </a:p>
          <a:p>
            <a:pPr lvl="1">
              <a:defRPr/>
            </a:pPr>
            <a:r>
              <a:rPr lang="en-US" dirty="0">
                <a:latin typeface="Arial" panose="020B0604020202020204" pitchFamily="34" charset="0"/>
                <a:cs typeface="Arial" panose="020B0604020202020204" pitchFamily="34" charset="0"/>
              </a:rPr>
              <a:t>&gt;=2 instances of ICD9 code 275.0 and &gt; 2 instance of ICD9 code </a:t>
            </a:r>
            <a:r>
              <a:rPr lang="en-US" dirty="0" smtClean="0">
                <a:latin typeface="Arial" panose="020B0604020202020204" pitchFamily="34" charset="0"/>
                <a:cs typeface="Arial" panose="020B0604020202020204" pitchFamily="34" charset="0"/>
              </a:rPr>
              <a:t>275.03</a:t>
            </a:r>
          </a:p>
          <a:p>
            <a:pPr lvl="1">
              <a:defRPr/>
            </a:pPr>
            <a:r>
              <a:rPr lang="en-US" dirty="0">
                <a:latin typeface="Arial" panose="020B0604020202020204" pitchFamily="34" charset="0"/>
                <a:cs typeface="Arial" panose="020B0604020202020204" pitchFamily="34" charset="0"/>
              </a:rPr>
              <a:t>&gt;=2 instance of ICD10 code E83.119</a:t>
            </a:r>
          </a:p>
          <a:p>
            <a:pPr lvl="1">
              <a:defRPr/>
            </a:pPr>
            <a:r>
              <a:rPr lang="en-US" dirty="0" smtClean="0">
                <a:latin typeface="Arial" panose="020B0604020202020204" pitchFamily="34" charset="0"/>
                <a:cs typeface="Arial" panose="020B0604020202020204" pitchFamily="34" charset="0"/>
              </a:rPr>
              <a:t>Serum </a:t>
            </a:r>
            <a:r>
              <a:rPr lang="en-US" dirty="0">
                <a:latin typeface="Arial" panose="020B0604020202020204" pitchFamily="34" charset="0"/>
                <a:cs typeface="Arial" panose="020B0604020202020204" pitchFamily="34" charset="0"/>
              </a:rPr>
              <a:t>transferrin level &gt; </a:t>
            </a:r>
            <a:r>
              <a:rPr lang="en-US" dirty="0" smtClean="0">
                <a:latin typeface="Arial" panose="020B0604020202020204" pitchFamily="34" charset="0"/>
                <a:cs typeface="Arial" panose="020B0604020202020204" pitchFamily="34" charset="0"/>
              </a:rPr>
              <a:t>48%</a:t>
            </a:r>
            <a:endParaRPr lang="en-US" dirty="0">
              <a:latin typeface="Arial" panose="020B0604020202020204" pitchFamily="34" charset="0"/>
              <a:cs typeface="Arial" panose="020B0604020202020204" pitchFamily="34" charset="0"/>
            </a:endParaRPr>
          </a:p>
          <a:p>
            <a:pPr lvl="1">
              <a:defRPr/>
            </a:pPr>
            <a:r>
              <a:rPr lang="en-US" dirty="0">
                <a:latin typeface="Arial" panose="020B0604020202020204" pitchFamily="34" charset="0"/>
                <a:cs typeface="Arial" panose="020B0604020202020204" pitchFamily="34" charset="0"/>
              </a:rPr>
              <a:t>Therapeutic phlebotomy or iron chelation </a:t>
            </a:r>
            <a:r>
              <a:rPr lang="en-US" dirty="0" smtClean="0">
                <a:latin typeface="Arial" panose="020B0604020202020204" pitchFamily="34" charset="0"/>
                <a:cs typeface="Arial" panose="020B0604020202020204" pitchFamily="34" charset="0"/>
              </a:rPr>
              <a:t>therapy</a:t>
            </a:r>
          </a:p>
          <a:p>
            <a:pPr marL="0" indent="0">
              <a:buNone/>
              <a:defRPr/>
            </a:pPr>
            <a:r>
              <a:rPr lang="en-US" sz="2400" b="1" dirty="0" smtClean="0">
                <a:latin typeface="Arial" panose="020B0604020202020204" pitchFamily="34" charset="0"/>
                <a:cs typeface="Arial" panose="020B0604020202020204" pitchFamily="34" charset="0"/>
              </a:rPr>
              <a:t>   Control</a:t>
            </a:r>
          </a:p>
          <a:p>
            <a:pPr lvl="1">
              <a:defRPr/>
            </a:pPr>
            <a:r>
              <a:rPr lang="en-US" dirty="0" smtClean="0">
                <a:latin typeface="Arial" panose="020B0604020202020204" pitchFamily="34" charset="0"/>
                <a:cs typeface="Arial" panose="020B0604020202020204" pitchFamily="34" charset="0"/>
              </a:rPr>
              <a:t>No any instance above (ICD9 275.0, 275.1, 275.2 and 275.3, E83.119) in EMR</a:t>
            </a:r>
          </a:p>
          <a:p>
            <a:pPr lvl="1">
              <a:defRPr/>
            </a:pPr>
            <a:r>
              <a:rPr lang="en-US" dirty="0" smtClean="0">
                <a:latin typeface="Arial" panose="020B0604020202020204" pitchFamily="34" charset="0"/>
                <a:cs typeface="Arial" panose="020B0604020202020204" pitchFamily="34" charset="0"/>
              </a:rPr>
              <a:t>No any therapeutic</a:t>
            </a:r>
            <a:r>
              <a:rPr lang="en-US" dirty="0">
                <a:latin typeface="Arial" panose="020B0604020202020204" pitchFamily="34" charset="0"/>
                <a:cs typeface="Arial" panose="020B0604020202020204" pitchFamily="34" charset="0"/>
              </a:rPr>
              <a:t> phlebotomy or iron chelation </a:t>
            </a:r>
            <a:r>
              <a:rPr lang="en-US" dirty="0" smtClean="0">
                <a:latin typeface="Arial" panose="020B0604020202020204" pitchFamily="34" charset="0"/>
                <a:cs typeface="Arial" panose="020B0604020202020204" pitchFamily="34" charset="0"/>
              </a:rPr>
              <a:t>therapy records in EMR</a:t>
            </a:r>
          </a:p>
          <a:p>
            <a:pPr lvl="1">
              <a:defRPr/>
            </a:pPr>
            <a:r>
              <a:rPr lang="en-US" dirty="0" smtClean="0">
                <a:latin typeface="Arial" panose="020B0604020202020204" pitchFamily="34" charset="0"/>
                <a:cs typeface="Arial" panose="020B0604020202020204" pitchFamily="34" charset="0"/>
              </a:rPr>
              <a:t>No any serum transferrin level records</a:t>
            </a:r>
          </a:p>
          <a:p>
            <a:pPr marL="457200" lvl="1" indent="0">
              <a:buNone/>
              <a:defRPr/>
            </a:pPr>
            <a:endParaRPr lang="en-US" dirty="0" smtClean="0">
              <a:latin typeface="Arial" panose="020B0604020202020204" pitchFamily="34" charset="0"/>
              <a:cs typeface="Arial" panose="020B0604020202020204" pitchFamily="34" charset="0"/>
            </a:endParaRPr>
          </a:p>
          <a:p>
            <a:pPr marL="457200" lvl="1" indent="0">
              <a:buNone/>
              <a:defRPr/>
            </a:pPr>
            <a:endParaRPr lang="en-US" dirty="0" smtClean="0">
              <a:latin typeface="Arial" panose="020B0604020202020204" pitchFamily="34" charset="0"/>
              <a:cs typeface="Arial" panose="020B0604020202020204" pitchFamily="34" charset="0"/>
            </a:endParaRPr>
          </a:p>
        </p:txBody>
      </p:sp>
      <p:sp>
        <p:nvSpPr>
          <p:cNvPr id="7" name="Rectangle 6"/>
          <p:cNvSpPr/>
          <p:nvPr/>
        </p:nvSpPr>
        <p:spPr>
          <a:xfrm>
            <a:off x="1238250" y="2266950"/>
            <a:ext cx="276225" cy="1466850"/>
          </a:xfrm>
          <a:prstGeom prst="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2" idx="1"/>
          </p:cNvCxnSpPr>
          <p:nvPr/>
        </p:nvCxnSpPr>
        <p:spPr>
          <a:xfrm flipH="1" flipV="1">
            <a:off x="7115176" y="3624265"/>
            <a:ext cx="1890710" cy="14247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601075" y="3314700"/>
            <a:ext cx="404811" cy="42743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005886" y="3530600"/>
            <a:ext cx="1814514" cy="472281"/>
          </a:xfrm>
          <a:prstGeom prst="rect">
            <a:avLst/>
          </a:prstGeom>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smtClean="0"/>
              <a:t>ICD9 and ICD10</a:t>
            </a:r>
            <a:endParaRPr lang="en-US" sz="2000" dirty="0"/>
          </a:p>
        </p:txBody>
      </p:sp>
      <p:sp>
        <p:nvSpPr>
          <p:cNvPr id="16" name="Rectangle 15"/>
          <p:cNvSpPr/>
          <p:nvPr/>
        </p:nvSpPr>
        <p:spPr>
          <a:xfrm>
            <a:off x="5794300" y="3886200"/>
            <a:ext cx="1228800" cy="347664"/>
          </a:xfrm>
          <a:prstGeom prst="rect">
            <a:avLst/>
          </a:prstGeom>
          <a:solidFill>
            <a:srgbClr val="0070C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Lab Test</a:t>
            </a:r>
            <a:endParaRPr lang="en-US" sz="2400" dirty="0"/>
          </a:p>
        </p:txBody>
      </p:sp>
      <p:cxnSp>
        <p:nvCxnSpPr>
          <p:cNvPr id="17" name="Straight Arrow Connector 16"/>
          <p:cNvCxnSpPr/>
          <p:nvPr/>
        </p:nvCxnSpPr>
        <p:spPr>
          <a:xfrm flipH="1" flipV="1">
            <a:off x="4981575" y="4002881"/>
            <a:ext cx="793675" cy="7382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56476" y="4621678"/>
            <a:ext cx="1572512" cy="422138"/>
          </a:xfrm>
          <a:prstGeom prst="rect">
            <a:avLst/>
          </a:prstGeom>
          <a:solidFill>
            <a:schemeClr val="accent2">
              <a:lumMod val="5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Treatment</a:t>
            </a:r>
            <a:endParaRPr lang="en-US" sz="2400" dirty="0"/>
          </a:p>
        </p:txBody>
      </p:sp>
      <p:cxnSp>
        <p:nvCxnSpPr>
          <p:cNvPr id="20" name="Straight Arrow Connector 19"/>
          <p:cNvCxnSpPr/>
          <p:nvPr/>
        </p:nvCxnSpPr>
        <p:spPr>
          <a:xfrm flipH="1" flipV="1">
            <a:off x="7581900" y="4488000"/>
            <a:ext cx="374576" cy="344747"/>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6274353"/>
            <a:ext cx="10125075" cy="461665"/>
          </a:xfrm>
          <a:prstGeom prst="rect">
            <a:avLst/>
          </a:prstGeom>
        </p:spPr>
        <p:txBody>
          <a:bodyPr wrap="square">
            <a:spAutoFit/>
          </a:bodyPr>
          <a:lstStyle/>
          <a:p>
            <a:pPr lvl="1">
              <a:defRPr/>
            </a:pPr>
            <a:r>
              <a:rPr lang="en-US" sz="2400" b="1" dirty="0">
                <a:latin typeface="Arial" panose="020B0604020202020204" pitchFamily="34" charset="0"/>
                <a:cs typeface="Arial" panose="020B0604020202020204" pitchFamily="34" charset="0"/>
              </a:rPr>
              <a:t>18 </a:t>
            </a:r>
            <a:r>
              <a:rPr lang="en-US" sz="2400" b="1" dirty="0" smtClean="0">
                <a:latin typeface="Arial" panose="020B0604020202020204" pitchFamily="34" charset="0"/>
                <a:cs typeface="Arial" panose="020B0604020202020204" pitchFamily="34" charset="0"/>
              </a:rPr>
              <a:t>cases and </a:t>
            </a:r>
            <a:r>
              <a:rPr lang="en-US" sz="2400" b="1" dirty="0">
                <a:latin typeface="Arial" panose="020B0604020202020204" pitchFamily="34" charset="0"/>
                <a:cs typeface="Arial" panose="020B0604020202020204" pitchFamily="34" charset="0"/>
              </a:rPr>
              <a:t>6,896 </a:t>
            </a:r>
            <a:r>
              <a:rPr lang="en-US" sz="2400" b="1" dirty="0" smtClean="0">
                <a:latin typeface="Arial" panose="020B0604020202020204" pitchFamily="34" charset="0"/>
                <a:cs typeface="Arial" panose="020B0604020202020204" pitchFamily="34" charset="0"/>
              </a:rPr>
              <a:t>controls were identified in 20,000 samples </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8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450" y="136862"/>
            <a:ext cx="9970806" cy="646331"/>
          </a:xfrm>
          <a:prstGeom prst="rect">
            <a:avLst/>
          </a:prstGeom>
        </p:spPr>
        <p:txBody>
          <a:bodyPr wrap="none">
            <a:spAutoFit/>
          </a:bodyPr>
          <a:lstStyle/>
          <a:p>
            <a:r>
              <a:rPr lang="en-US" sz="3600" b="1" dirty="0">
                <a:solidFill>
                  <a:srgbClr val="1F497D"/>
                </a:solidFill>
                <a:latin typeface="Calibri" panose="020F0502020204030204" pitchFamily="34" charset="0"/>
              </a:rPr>
              <a:t>Dataset: 20,000 exome-chip based genotyping data</a:t>
            </a:r>
          </a:p>
        </p:txBody>
      </p:sp>
      <p:pic>
        <p:nvPicPr>
          <p:cNvPr id="3" name="Picture 2"/>
          <p:cNvPicPr>
            <a:picLocks noChangeAspect="1"/>
          </p:cNvPicPr>
          <p:nvPr/>
        </p:nvPicPr>
        <p:blipFill>
          <a:blip r:embed="rId2"/>
          <a:stretch>
            <a:fillRect/>
          </a:stretch>
        </p:blipFill>
        <p:spPr>
          <a:xfrm>
            <a:off x="171450" y="1344057"/>
            <a:ext cx="6766614" cy="5088493"/>
          </a:xfrm>
          <a:prstGeom prst="rect">
            <a:avLst/>
          </a:prstGeom>
        </p:spPr>
      </p:pic>
      <p:sp>
        <p:nvSpPr>
          <p:cNvPr id="5" name="TextBox 4"/>
          <p:cNvSpPr txBox="1"/>
          <p:nvPr/>
        </p:nvSpPr>
        <p:spPr>
          <a:xfrm>
            <a:off x="419100" y="1521857"/>
            <a:ext cx="248786"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 name="Rectangle 3"/>
          <p:cNvSpPr/>
          <p:nvPr/>
        </p:nvSpPr>
        <p:spPr>
          <a:xfrm>
            <a:off x="1503309" y="918441"/>
            <a:ext cx="1509965" cy="369332"/>
          </a:xfrm>
          <a:prstGeom prst="rect">
            <a:avLst/>
          </a:prstGeom>
        </p:spPr>
        <p:txBody>
          <a:bodyPr wrap="none">
            <a:spAutoFit/>
          </a:bodyPr>
          <a:lstStyle/>
          <a:p>
            <a:r>
              <a:rPr lang="en-US" b="1" dirty="0" smtClean="0">
                <a:solidFill>
                  <a:srgbClr val="7030A0"/>
                </a:solidFill>
              </a:rPr>
              <a:t>569,645 SNPs</a:t>
            </a:r>
            <a:endParaRPr lang="en-US" b="1" dirty="0">
              <a:solidFill>
                <a:srgbClr val="7030A0"/>
              </a:solidFill>
            </a:endParaRPr>
          </a:p>
        </p:txBody>
      </p:sp>
      <p:sp>
        <p:nvSpPr>
          <p:cNvPr id="6" name="Rectangle 5"/>
          <p:cNvSpPr/>
          <p:nvPr/>
        </p:nvSpPr>
        <p:spPr>
          <a:xfrm>
            <a:off x="3949664" y="6368554"/>
            <a:ext cx="3153556" cy="369332"/>
          </a:xfrm>
          <a:prstGeom prst="rect">
            <a:avLst/>
          </a:prstGeom>
        </p:spPr>
        <p:txBody>
          <a:bodyPr wrap="none">
            <a:spAutoFit/>
          </a:bodyPr>
          <a:lstStyle/>
          <a:p>
            <a:r>
              <a:rPr lang="en-US" b="1" dirty="0" smtClean="0">
                <a:solidFill>
                  <a:srgbClr val="7030A0"/>
                </a:solidFill>
              </a:rPr>
              <a:t>413,710 SNPs (27.4% removed)</a:t>
            </a:r>
            <a:endParaRPr lang="en-US" b="1" dirty="0">
              <a:solidFill>
                <a:srgbClr val="7030A0"/>
              </a:solidFill>
            </a:endParaRPr>
          </a:p>
        </p:txBody>
      </p:sp>
      <p:cxnSp>
        <p:nvCxnSpPr>
          <p:cNvPr id="8" name="Straight Arrow Connector 7"/>
          <p:cNvCxnSpPr/>
          <p:nvPr/>
        </p:nvCxnSpPr>
        <p:spPr>
          <a:xfrm flipH="1">
            <a:off x="2104008" y="1223695"/>
            <a:ext cx="6726" cy="347651"/>
          </a:xfrm>
          <a:prstGeom prst="straightConnector1">
            <a:avLst/>
          </a:prstGeom>
          <a:ln w="762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a:endCxn id="6" idx="1"/>
          </p:cNvCxnSpPr>
          <p:nvPr/>
        </p:nvCxnSpPr>
        <p:spPr>
          <a:xfrm>
            <a:off x="3622089" y="6553220"/>
            <a:ext cx="327575" cy="0"/>
          </a:xfrm>
          <a:prstGeom prst="straightConnector1">
            <a:avLst/>
          </a:prstGeom>
          <a:ln w="76200">
            <a:solidFill>
              <a:srgbClr val="7030A0"/>
            </a:solidFill>
            <a:tailEnd type="triangle"/>
          </a:ln>
        </p:spPr>
        <p:style>
          <a:lnRef idx="1">
            <a:schemeClr val="accent5"/>
          </a:lnRef>
          <a:fillRef idx="0">
            <a:schemeClr val="accent5"/>
          </a:fillRef>
          <a:effectRef idx="0">
            <a:schemeClr val="accent5"/>
          </a:effectRef>
          <a:fontRef idx="minor">
            <a:schemeClr val="tx1"/>
          </a:fontRef>
        </p:style>
      </p:cxnSp>
      <p:pic>
        <p:nvPicPr>
          <p:cNvPr id="18" name="Picture 17"/>
          <p:cNvPicPr>
            <a:picLocks noChangeAspect="1"/>
          </p:cNvPicPr>
          <p:nvPr/>
        </p:nvPicPr>
        <p:blipFill>
          <a:blip r:embed="rId3"/>
          <a:stretch>
            <a:fillRect/>
          </a:stretch>
        </p:blipFill>
        <p:spPr>
          <a:xfrm>
            <a:off x="7127527" y="1130590"/>
            <a:ext cx="4399645" cy="3940169"/>
          </a:xfrm>
          <a:prstGeom prst="rect">
            <a:avLst/>
          </a:prstGeom>
        </p:spPr>
      </p:pic>
      <p:cxnSp>
        <p:nvCxnSpPr>
          <p:cNvPr id="20" name="Straight Arrow Connector 19"/>
          <p:cNvCxnSpPr/>
          <p:nvPr/>
        </p:nvCxnSpPr>
        <p:spPr>
          <a:xfrm flipV="1">
            <a:off x="7443771" y="5499457"/>
            <a:ext cx="496065" cy="1053763"/>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939836" y="5152060"/>
            <a:ext cx="3153556" cy="369332"/>
          </a:xfrm>
          <a:prstGeom prst="rect">
            <a:avLst/>
          </a:prstGeom>
        </p:spPr>
        <p:txBody>
          <a:bodyPr wrap="none">
            <a:spAutoFit/>
          </a:bodyPr>
          <a:lstStyle/>
          <a:p>
            <a:r>
              <a:rPr lang="en-US" b="1" dirty="0" smtClean="0">
                <a:solidFill>
                  <a:srgbClr val="7030A0"/>
                </a:solidFill>
              </a:rPr>
              <a:t>413,710 SNPs (27.4% removed)</a:t>
            </a:r>
            <a:endParaRPr lang="en-US" b="1" dirty="0">
              <a:solidFill>
                <a:srgbClr val="7030A0"/>
              </a:solidFill>
            </a:endParaRPr>
          </a:p>
        </p:txBody>
      </p:sp>
      <p:sp>
        <p:nvSpPr>
          <p:cNvPr id="23" name="Oval 22"/>
          <p:cNvSpPr/>
          <p:nvPr/>
        </p:nvSpPr>
        <p:spPr>
          <a:xfrm>
            <a:off x="7510509" y="2556769"/>
            <a:ext cx="429327" cy="399495"/>
          </a:xfrm>
          <a:prstGeom prst="ellips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a:off x="9663251" y="5589037"/>
            <a:ext cx="12594" cy="77951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238458" y="6432550"/>
            <a:ext cx="3086101" cy="369332"/>
          </a:xfrm>
          <a:prstGeom prst="rect">
            <a:avLst/>
          </a:prstGeom>
        </p:spPr>
        <p:txBody>
          <a:bodyPr wrap="none">
            <a:spAutoFit/>
          </a:bodyPr>
          <a:lstStyle/>
          <a:p>
            <a:r>
              <a:rPr lang="en-US" b="1" dirty="0" smtClean="0">
                <a:solidFill>
                  <a:srgbClr val="7030A0"/>
                </a:solidFill>
              </a:rPr>
              <a:t>Phased functional Haplotypes</a:t>
            </a:r>
            <a:endParaRPr lang="en-US" b="1" dirty="0">
              <a:solidFill>
                <a:srgbClr val="7030A0"/>
              </a:solidFill>
            </a:endParaRPr>
          </a:p>
        </p:txBody>
      </p:sp>
      <p:sp>
        <p:nvSpPr>
          <p:cNvPr id="29" name="Rectangle 28"/>
          <p:cNvSpPr/>
          <p:nvPr/>
        </p:nvSpPr>
        <p:spPr>
          <a:xfrm>
            <a:off x="7992668" y="5669114"/>
            <a:ext cx="1617751" cy="369332"/>
          </a:xfrm>
          <a:prstGeom prst="rect">
            <a:avLst/>
          </a:prstGeom>
        </p:spPr>
        <p:txBody>
          <a:bodyPr wrap="none">
            <a:spAutoFit/>
          </a:bodyPr>
          <a:lstStyle/>
          <a:p>
            <a:r>
              <a:rPr lang="en-US" b="1" dirty="0" smtClean="0">
                <a:solidFill>
                  <a:srgbClr val="7030A0"/>
                </a:solidFill>
              </a:rPr>
              <a:t>Beagle phasing</a:t>
            </a:r>
            <a:endParaRPr lang="en-US" b="1" dirty="0">
              <a:solidFill>
                <a:srgbClr val="7030A0"/>
              </a:solidFill>
            </a:endParaRPr>
          </a:p>
        </p:txBody>
      </p:sp>
      <p:sp>
        <p:nvSpPr>
          <p:cNvPr id="31" name="Rectangle 30"/>
          <p:cNvSpPr/>
          <p:nvPr/>
        </p:nvSpPr>
        <p:spPr>
          <a:xfrm>
            <a:off x="9781509" y="5925361"/>
            <a:ext cx="2253246" cy="369332"/>
          </a:xfrm>
          <a:prstGeom prst="rect">
            <a:avLst/>
          </a:prstGeom>
        </p:spPr>
        <p:txBody>
          <a:bodyPr wrap="none">
            <a:spAutoFit/>
          </a:bodyPr>
          <a:lstStyle/>
          <a:p>
            <a:r>
              <a:rPr lang="en-US" b="1" dirty="0" smtClean="0">
                <a:solidFill>
                  <a:srgbClr val="7030A0"/>
                </a:solidFill>
              </a:rPr>
              <a:t>Loss-of-function SNPs</a:t>
            </a:r>
            <a:endParaRPr lang="en-US" b="1" dirty="0">
              <a:solidFill>
                <a:srgbClr val="7030A0"/>
              </a:solidFill>
            </a:endParaRPr>
          </a:p>
        </p:txBody>
      </p:sp>
    </p:spTree>
    <p:extLst>
      <p:ext uri="{BB962C8B-B14F-4D97-AF65-F5344CB8AC3E}">
        <p14:creationId xmlns:p14="http://schemas.microsoft.com/office/powerpoint/2010/main" val="549256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9067"/>
            <a:ext cx="12045950" cy="954107"/>
          </a:xfrm>
          <a:prstGeom prst="rect">
            <a:avLst/>
          </a:prstGeom>
        </p:spPr>
        <p:txBody>
          <a:bodyPr wrap="square">
            <a:spAutoFit/>
          </a:bodyPr>
          <a:lstStyle/>
          <a:p>
            <a:pPr algn="ctr"/>
            <a:r>
              <a:rPr lang="en-US" sz="2800" b="1" dirty="0">
                <a:solidFill>
                  <a:srgbClr val="000000"/>
                </a:solidFill>
                <a:latin typeface="Arial" panose="020B0604020202020204" pitchFamily="34" charset="0"/>
              </a:rPr>
              <a:t>Gene-based recessive </a:t>
            </a:r>
            <a:r>
              <a:rPr lang="en-US" sz="2800" b="1" dirty="0" err="1">
                <a:solidFill>
                  <a:srgbClr val="000000"/>
                </a:solidFill>
                <a:latin typeface="Arial" panose="020B0604020202020204" pitchFamily="34" charset="0"/>
              </a:rPr>
              <a:t>diplotype</a:t>
            </a:r>
            <a:r>
              <a:rPr lang="en-US" sz="2800" b="1" dirty="0">
                <a:solidFill>
                  <a:srgbClr val="000000"/>
                </a:solidFill>
                <a:latin typeface="Arial" panose="020B0604020202020204" pitchFamily="34" charset="0"/>
              </a:rPr>
              <a:t> exome scan discovers FGF6 as a iron metabolism gene</a:t>
            </a:r>
          </a:p>
        </p:txBody>
      </p:sp>
      <p:grpSp>
        <p:nvGrpSpPr>
          <p:cNvPr id="3" name="Group 2"/>
          <p:cNvGrpSpPr/>
          <p:nvPr/>
        </p:nvGrpSpPr>
        <p:grpSpPr>
          <a:xfrm>
            <a:off x="19050" y="1175117"/>
            <a:ext cx="3727627" cy="3142817"/>
            <a:chOff x="66675" y="1546592"/>
            <a:chExt cx="3727627" cy="3142817"/>
          </a:xfrm>
        </p:grpSpPr>
        <p:pic>
          <p:nvPicPr>
            <p:cNvPr id="27" name="Picture 26"/>
            <p:cNvPicPr>
              <a:picLocks noChangeAspect="1"/>
            </p:cNvPicPr>
            <p:nvPr/>
          </p:nvPicPr>
          <p:blipFill rotWithShape="1">
            <a:blip r:embed="rId3"/>
            <a:srcRect l="4397"/>
            <a:stretch/>
          </p:blipFill>
          <p:spPr>
            <a:xfrm>
              <a:off x="66675" y="1546592"/>
              <a:ext cx="3727627" cy="3142817"/>
            </a:xfrm>
            <a:prstGeom prst="rect">
              <a:avLst/>
            </a:prstGeom>
          </p:spPr>
        </p:pic>
        <p:sp>
          <p:nvSpPr>
            <p:cNvPr id="32" name="TextBox 31"/>
            <p:cNvSpPr txBox="1"/>
            <p:nvPr/>
          </p:nvSpPr>
          <p:spPr>
            <a:xfrm>
              <a:off x="1944998" y="1875588"/>
              <a:ext cx="1616083" cy="369332"/>
            </a:xfrm>
            <a:prstGeom prst="rect">
              <a:avLst/>
            </a:prstGeom>
            <a:noFill/>
          </p:spPr>
          <p:txBody>
            <a:bodyPr wrap="none" rtlCol="0">
              <a:spAutoFit/>
            </a:bodyPr>
            <a:lstStyle/>
            <a:p>
              <a:r>
                <a:rPr lang="en-US" b="1" dirty="0" smtClean="0">
                  <a:solidFill>
                    <a:srgbClr val="7030A0"/>
                  </a:solidFill>
                </a:rPr>
                <a:t>OR(FGF6)=22.8</a:t>
              </a:r>
              <a:endParaRPr lang="en-US" b="1" dirty="0">
                <a:solidFill>
                  <a:srgbClr val="7030A0"/>
                </a:solidFill>
              </a:endParaRPr>
            </a:p>
          </p:txBody>
        </p:sp>
      </p:grpSp>
      <p:pic>
        <p:nvPicPr>
          <p:cNvPr id="61" name="Picture 60"/>
          <p:cNvPicPr>
            <a:picLocks noChangeAspect="1"/>
          </p:cNvPicPr>
          <p:nvPr/>
        </p:nvPicPr>
        <p:blipFill rotWithShape="1">
          <a:blip r:embed="rId4"/>
          <a:srcRect r="13466"/>
          <a:stretch/>
        </p:blipFill>
        <p:spPr>
          <a:xfrm>
            <a:off x="3642267" y="1779455"/>
            <a:ext cx="3815808" cy="4121879"/>
          </a:xfrm>
          <a:prstGeom prst="rect">
            <a:avLst/>
          </a:prstGeom>
        </p:spPr>
      </p:pic>
      <p:pic>
        <p:nvPicPr>
          <p:cNvPr id="66" name="Picture 65"/>
          <p:cNvPicPr>
            <a:picLocks noChangeAspect="1"/>
          </p:cNvPicPr>
          <p:nvPr/>
        </p:nvPicPr>
        <p:blipFill>
          <a:blip r:embed="rId5"/>
          <a:stretch>
            <a:fillRect/>
          </a:stretch>
        </p:blipFill>
        <p:spPr>
          <a:xfrm>
            <a:off x="7122163" y="1053029"/>
            <a:ext cx="4992831" cy="2682970"/>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p>
        </p:txBody>
      </p:sp>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pic>
        <p:nvPicPr>
          <p:cNvPr id="2" name="Picture 1"/>
          <p:cNvPicPr>
            <a:picLocks noChangeAspect="1"/>
          </p:cNvPicPr>
          <p:nvPr/>
        </p:nvPicPr>
        <p:blipFill>
          <a:blip r:embed="rId7"/>
          <a:stretch>
            <a:fillRect/>
          </a:stretch>
        </p:blipFill>
        <p:spPr>
          <a:xfrm>
            <a:off x="325769" y="4456457"/>
            <a:ext cx="1562079" cy="2363443"/>
          </a:xfrm>
          <a:prstGeom prst="rect">
            <a:avLst/>
          </a:prstGeom>
        </p:spPr>
      </p:pic>
      <p:cxnSp>
        <p:nvCxnSpPr>
          <p:cNvPr id="14" name="Straight Arrow Connector 13"/>
          <p:cNvCxnSpPr/>
          <p:nvPr/>
        </p:nvCxnSpPr>
        <p:spPr>
          <a:xfrm>
            <a:off x="1352550" y="4543425"/>
            <a:ext cx="1352864" cy="43815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18" name="TextBox 17"/>
          <p:cNvSpPr txBox="1"/>
          <p:nvPr/>
        </p:nvSpPr>
        <p:spPr>
          <a:xfrm>
            <a:off x="2099496" y="6219825"/>
            <a:ext cx="1755352" cy="369332"/>
          </a:xfrm>
          <a:prstGeom prst="rect">
            <a:avLst/>
          </a:prstGeom>
          <a:noFill/>
        </p:spPr>
        <p:txBody>
          <a:bodyPr wrap="none" rtlCol="0">
            <a:spAutoFit/>
          </a:bodyPr>
          <a:lstStyle/>
          <a:p>
            <a:r>
              <a:rPr lang="en-US" b="1" dirty="0" smtClean="0">
                <a:solidFill>
                  <a:srgbClr val="FF0000"/>
                </a:solidFill>
              </a:rPr>
              <a:t>Iron metabolism</a:t>
            </a:r>
            <a:endParaRPr lang="en-US" b="1" dirty="0">
              <a:solidFill>
                <a:srgbClr val="FF0000"/>
              </a:solidFill>
            </a:endParaRPr>
          </a:p>
        </p:txBody>
      </p:sp>
      <p:cxnSp>
        <p:nvCxnSpPr>
          <p:cNvPr id="26" name="Straight Arrow Connector 25"/>
          <p:cNvCxnSpPr/>
          <p:nvPr/>
        </p:nvCxnSpPr>
        <p:spPr>
          <a:xfrm flipH="1" flipV="1">
            <a:off x="2866769" y="5301497"/>
            <a:ext cx="93829" cy="89535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20" name="Rectangle 19"/>
          <p:cNvSpPr/>
          <p:nvPr/>
        </p:nvSpPr>
        <p:spPr>
          <a:xfrm>
            <a:off x="2344831" y="4976402"/>
            <a:ext cx="1043876" cy="369332"/>
          </a:xfrm>
          <a:prstGeom prst="rect">
            <a:avLst/>
          </a:prstGeom>
        </p:spPr>
        <p:txBody>
          <a:bodyPr wrap="none">
            <a:spAutoFit/>
          </a:bodyPr>
          <a:lstStyle/>
          <a:p>
            <a:r>
              <a:rPr lang="en-US" b="1" dirty="0">
                <a:solidFill>
                  <a:srgbClr val="7030A0"/>
                </a:solidFill>
                <a:latin typeface="Helvetica W01 Roman"/>
              </a:rPr>
              <a:t>Heparin</a:t>
            </a:r>
            <a:endParaRPr lang="en-US" dirty="0"/>
          </a:p>
        </p:txBody>
      </p:sp>
    </p:spTree>
    <p:extLst>
      <p:ext uri="{BB962C8B-B14F-4D97-AF65-F5344CB8AC3E}">
        <p14:creationId xmlns:p14="http://schemas.microsoft.com/office/powerpoint/2010/main" val="927578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154" y="186057"/>
            <a:ext cx="2619628"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Shicheng Guo</a:t>
            </a:r>
            <a:endParaRPr lang="en-US" sz="2800" b="1" dirty="0">
              <a:latin typeface="Arial" panose="020B0604020202020204" pitchFamily="34" charset="0"/>
              <a:cs typeface="Arial" panose="020B0604020202020204" pitchFamily="34" charset="0"/>
            </a:endParaRPr>
          </a:p>
        </p:txBody>
      </p:sp>
      <p:sp>
        <p:nvSpPr>
          <p:cNvPr id="3" name="Rectangle 2"/>
          <p:cNvSpPr/>
          <p:nvPr/>
        </p:nvSpPr>
        <p:spPr>
          <a:xfrm>
            <a:off x="717960" y="875971"/>
            <a:ext cx="11270840" cy="1554272"/>
          </a:xfrm>
          <a:prstGeom prst="rect">
            <a:avLst/>
          </a:prstGeom>
        </p:spPr>
        <p:txBody>
          <a:bodyPr wrap="square">
            <a:spAutoFit/>
          </a:bodyPr>
          <a:lstStyle/>
          <a:p>
            <a:r>
              <a:rPr lang="en-US" sz="1900" dirty="0" smtClean="0">
                <a:latin typeface="Arial" panose="020B0604020202020204" pitchFamily="34" charset="0"/>
                <a:ea typeface="Times New Roman" panose="02020603050405020304" pitchFamily="18" charset="0"/>
              </a:rPr>
              <a:t>2017-2019    Postdoctoral Fellow, Center </a:t>
            </a:r>
            <a:r>
              <a:rPr lang="en-US" sz="1900" dirty="0">
                <a:latin typeface="Arial" panose="020B0604020202020204" pitchFamily="34" charset="0"/>
                <a:ea typeface="Times New Roman" panose="02020603050405020304" pitchFamily="18" charset="0"/>
              </a:rPr>
              <a:t>for Precision Medicine </a:t>
            </a:r>
            <a:r>
              <a:rPr lang="en-US" sz="1900" dirty="0" smtClean="0">
                <a:latin typeface="Arial" panose="020B0604020202020204" pitchFamily="34" charset="0"/>
                <a:ea typeface="Times New Roman" panose="02020603050405020304" pitchFamily="18" charset="0"/>
              </a:rPr>
              <a:t>Research, </a:t>
            </a:r>
            <a:r>
              <a:rPr lang="en-US" sz="1900" dirty="0" smtClean="0">
                <a:latin typeface="Arial" panose="020B0604020202020204" pitchFamily="34" charset="0"/>
                <a:ea typeface="Times New Roman" panose="02020603050405020304" pitchFamily="18" charset="0"/>
              </a:rPr>
              <a:t>MCRI, Wisconsin </a:t>
            </a:r>
            <a:endParaRPr lang="en-US" sz="1900" dirty="0" smtClean="0">
              <a:latin typeface="Arial" panose="020B0604020202020204" pitchFamily="34" charset="0"/>
              <a:ea typeface="Times New Roman" panose="02020603050405020304" pitchFamily="18" charset="0"/>
            </a:endParaRPr>
          </a:p>
          <a:p>
            <a:r>
              <a:rPr lang="en-US" sz="1900" dirty="0">
                <a:latin typeface="Arial" panose="020B0604020202020204" pitchFamily="34" charset="0"/>
                <a:ea typeface="Times New Roman" panose="02020603050405020304" pitchFamily="18" charset="0"/>
              </a:rPr>
              <a:t>2015-2017    Postdoctoral Fellow, Department of Bioengineering, </a:t>
            </a:r>
            <a:r>
              <a:rPr lang="en-US" sz="1900" dirty="0" smtClean="0">
                <a:latin typeface="Arial" panose="020B0604020202020204" pitchFamily="34" charset="0"/>
                <a:ea typeface="Times New Roman" panose="02020603050405020304" pitchFamily="18" charset="0"/>
              </a:rPr>
              <a:t>UCSD, California</a:t>
            </a:r>
            <a:endParaRPr lang="en-US" sz="1900" dirty="0">
              <a:latin typeface="Arial" panose="020B0604020202020204" pitchFamily="34" charset="0"/>
              <a:ea typeface="Times New Roman" panose="02020603050405020304" pitchFamily="18" charset="0"/>
            </a:endParaRPr>
          </a:p>
          <a:p>
            <a:r>
              <a:rPr lang="en-US" sz="1900" dirty="0">
                <a:latin typeface="Arial" panose="020B0604020202020204" pitchFamily="34" charset="0"/>
                <a:ea typeface="Times New Roman" panose="02020603050405020304" pitchFamily="18" charset="0"/>
              </a:rPr>
              <a:t>2013-2015    Visiting student, University of Texas Health Science Center at </a:t>
            </a:r>
            <a:r>
              <a:rPr lang="en-US" sz="1900" dirty="0" smtClean="0">
                <a:latin typeface="Arial" panose="020B0604020202020204" pitchFamily="34" charset="0"/>
                <a:ea typeface="Times New Roman" panose="02020603050405020304" pitchFamily="18" charset="0"/>
              </a:rPr>
              <a:t>Houston, Texas</a:t>
            </a:r>
            <a:endParaRPr lang="en-US" sz="1900" dirty="0">
              <a:latin typeface="Arial" panose="020B0604020202020204" pitchFamily="34" charset="0"/>
              <a:ea typeface="Times New Roman" panose="02020603050405020304" pitchFamily="18" charset="0"/>
            </a:endParaRPr>
          </a:p>
          <a:p>
            <a:r>
              <a:rPr lang="en-US" sz="1900" dirty="0">
                <a:latin typeface="Arial" panose="020B0604020202020204" pitchFamily="34" charset="0"/>
                <a:ea typeface="Times New Roman" panose="02020603050405020304" pitchFamily="18" charset="0"/>
              </a:rPr>
              <a:t>2009-2015    Ph.D. School of Life Sciences, </a:t>
            </a:r>
            <a:r>
              <a:rPr lang="en-US" sz="1900" dirty="0" err="1">
                <a:latin typeface="Arial" panose="020B0604020202020204" pitchFamily="34" charset="0"/>
                <a:ea typeface="Times New Roman" panose="02020603050405020304" pitchFamily="18" charset="0"/>
              </a:rPr>
              <a:t>Fudan</a:t>
            </a:r>
            <a:r>
              <a:rPr lang="en-US" sz="1900" dirty="0">
                <a:latin typeface="Arial" panose="020B0604020202020204" pitchFamily="34" charset="0"/>
                <a:ea typeface="Times New Roman" panose="02020603050405020304" pitchFamily="18" charset="0"/>
              </a:rPr>
              <a:t> University, Shanghai, CN</a:t>
            </a:r>
          </a:p>
          <a:p>
            <a:r>
              <a:rPr lang="en-US" sz="1900" dirty="0" smtClean="0">
                <a:latin typeface="Arial" panose="020B0604020202020204" pitchFamily="34" charset="0"/>
                <a:ea typeface="Times New Roman" panose="02020603050405020304" pitchFamily="18" charset="0"/>
              </a:rPr>
              <a:t> </a:t>
            </a:r>
            <a:endParaRPr lang="en-US" sz="1900" dirty="0">
              <a:latin typeface="Arial" panose="020B0604020202020204" pitchFamily="34" charset="0"/>
              <a:ea typeface="Times New Roman" panose="02020603050405020304" pitchFamily="18" charset="0"/>
            </a:endParaRPr>
          </a:p>
        </p:txBody>
      </p:sp>
      <p:sp>
        <p:nvSpPr>
          <p:cNvPr id="4" name="Rectangle 3"/>
          <p:cNvSpPr/>
          <p:nvPr/>
        </p:nvSpPr>
        <p:spPr>
          <a:xfrm>
            <a:off x="731154" y="2280690"/>
            <a:ext cx="8210140" cy="2431435"/>
          </a:xfrm>
          <a:prstGeom prst="rect">
            <a:avLst/>
          </a:prstGeom>
        </p:spPr>
        <p:txBody>
          <a:bodyPr wrap="square">
            <a:spAutoFit/>
          </a:bodyPr>
          <a:lstStyle/>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Scientific Reports</a:t>
            </a:r>
            <a:r>
              <a:rPr lang="en-US" sz="1900" dirty="0" smtClean="0">
                <a:latin typeface="Arial" panose="020B0604020202020204" pitchFamily="34" charset="0"/>
                <a:ea typeface="Times New Roman" panose="02020603050405020304" pitchFamily="18" charset="0"/>
              </a:rPr>
              <a:t> 9(1): 11155.</a:t>
            </a:r>
            <a:endParaRPr lang="en-US" sz="1900" dirty="0">
              <a:latin typeface="Arial" panose="020B0604020202020204" pitchFamily="34" charset="0"/>
              <a:ea typeface="Times New Roman" panose="02020603050405020304" pitchFamily="18" charset="0"/>
            </a:endParaRP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Blood</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133(17): 1888-1898.</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Nature Genetics</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49(4): 635-642.</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Modern Rheumatology </a:t>
            </a:r>
            <a:r>
              <a:rPr lang="en-US" sz="1900" dirty="0">
                <a:latin typeface="Arial" panose="020B0604020202020204" pitchFamily="34" charset="0"/>
                <a:ea typeface="Times New Roman" panose="02020603050405020304" pitchFamily="18" charset="0"/>
              </a:rPr>
              <a:t>27(3): 441-447.</a:t>
            </a:r>
          </a:p>
          <a:p>
            <a:r>
              <a:rPr lang="en-US" sz="1900" dirty="0">
                <a:latin typeface="Arial" panose="020B0604020202020204" pitchFamily="34" charset="0"/>
                <a:ea typeface="Times New Roman" panose="02020603050405020304" pitchFamily="18" charset="0"/>
              </a:rPr>
              <a:t>Guo, S., et al. (2016). </a:t>
            </a:r>
            <a:r>
              <a:rPr lang="en-US" sz="1900" i="1" dirty="0">
                <a:latin typeface="Arial" panose="020B0604020202020204" pitchFamily="34" charset="0"/>
                <a:ea typeface="Times New Roman" panose="02020603050405020304" pitchFamily="18" charset="0"/>
              </a:rPr>
              <a:t>The Journal of rheumatology </a:t>
            </a:r>
            <a:r>
              <a:rPr lang="en-US" sz="1900" dirty="0">
                <a:latin typeface="Arial" panose="020B0604020202020204" pitchFamily="34" charset="0"/>
                <a:ea typeface="Times New Roman" panose="02020603050405020304" pitchFamily="18" charset="0"/>
              </a:rPr>
              <a:t>7: 3.</a:t>
            </a:r>
          </a:p>
          <a:p>
            <a:r>
              <a:rPr lang="en-US" sz="1900" dirty="0">
                <a:latin typeface="Arial" panose="020B0604020202020204" pitchFamily="34" charset="0"/>
                <a:ea typeface="Times New Roman" panose="02020603050405020304" pitchFamily="18" charset="0"/>
              </a:rPr>
              <a:t>Guo, S., et al. (2015). </a:t>
            </a:r>
            <a:r>
              <a:rPr lang="en-US" sz="1900" i="1" dirty="0" smtClean="0">
                <a:latin typeface="Arial" panose="020B0604020202020204" pitchFamily="34" charset="0"/>
                <a:ea typeface="Times New Roman" panose="02020603050405020304" pitchFamily="18" charset="0"/>
              </a:rPr>
              <a:t>Clinical </a:t>
            </a:r>
            <a:r>
              <a:rPr lang="en-US" sz="1900" i="1" dirty="0">
                <a:latin typeface="Arial" panose="020B0604020202020204" pitchFamily="34" charset="0"/>
                <a:ea typeface="Times New Roman" panose="02020603050405020304" pitchFamily="18" charset="0"/>
              </a:rPr>
              <a:t>Epigenetics </a:t>
            </a:r>
            <a:r>
              <a:rPr lang="en-US" sz="1900" dirty="0" smtClean="0">
                <a:latin typeface="Arial" panose="020B0604020202020204" pitchFamily="34" charset="0"/>
                <a:ea typeface="Times New Roman" panose="02020603050405020304" pitchFamily="18" charset="0"/>
              </a:rPr>
              <a:t>7(1): </a:t>
            </a:r>
            <a:r>
              <a:rPr lang="en-US" sz="1900" dirty="0">
                <a:latin typeface="Arial" panose="020B0604020202020204" pitchFamily="34" charset="0"/>
                <a:ea typeface="Times New Roman" panose="02020603050405020304" pitchFamily="18" charset="0"/>
              </a:rPr>
              <a:t>3.</a:t>
            </a:r>
          </a:p>
          <a:p>
            <a:r>
              <a:rPr lang="en-US" sz="1900" dirty="0" smtClean="0">
                <a:latin typeface="Arial" panose="020B0604020202020204" pitchFamily="34" charset="0"/>
                <a:ea typeface="Times New Roman" panose="02020603050405020304" pitchFamily="18" charset="0"/>
              </a:rPr>
              <a:t>Guo, S., et al. (2014). </a:t>
            </a:r>
            <a:r>
              <a:rPr lang="en-US" sz="1900" i="1" dirty="0" smtClean="0">
                <a:latin typeface="Arial" panose="020B0604020202020204" pitchFamily="34" charset="0"/>
                <a:ea typeface="Times New Roman" panose="02020603050405020304" pitchFamily="18" charset="0"/>
              </a:rPr>
              <a:t>Clinical Epigenetics </a:t>
            </a:r>
            <a:r>
              <a:rPr lang="en-US" sz="1900" dirty="0" smtClean="0">
                <a:latin typeface="Arial" panose="020B0604020202020204" pitchFamily="34" charset="0"/>
                <a:ea typeface="Times New Roman" panose="02020603050405020304" pitchFamily="18" charset="0"/>
              </a:rPr>
              <a:t>6(1): 5.</a:t>
            </a: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(2014). </a:t>
            </a:r>
            <a:r>
              <a:rPr lang="en-US" sz="1900" i="1" dirty="0">
                <a:latin typeface="Arial" panose="020B0604020202020204" pitchFamily="34" charset="0"/>
                <a:ea typeface="Times New Roman" panose="02020603050405020304" pitchFamily="18" charset="0"/>
              </a:rPr>
              <a:t>Cancer Medicine </a:t>
            </a:r>
            <a:r>
              <a:rPr lang="en-US" sz="1900" dirty="0">
                <a:latin typeface="Arial" panose="020B0604020202020204" pitchFamily="34" charset="0"/>
                <a:ea typeface="Times New Roman" panose="02020603050405020304" pitchFamily="18" charset="0"/>
              </a:rPr>
              <a:t>3: </a:t>
            </a:r>
            <a:r>
              <a:rPr lang="en-US" sz="1900" dirty="0" smtClean="0">
                <a:latin typeface="Arial" panose="020B0604020202020204" pitchFamily="34" charset="0"/>
                <a:ea typeface="Times New Roman" panose="02020603050405020304" pitchFamily="18" charset="0"/>
              </a:rPr>
              <a:t>3</a:t>
            </a:r>
            <a:endParaRPr lang="en-US" sz="1900" dirty="0">
              <a:latin typeface="Arial" panose="020B0604020202020204" pitchFamily="34" charset="0"/>
              <a:ea typeface="Times New Roman" panose="02020603050405020304" pitchFamily="18"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latin typeface="Arial" panose="020B0604020202020204" pitchFamily="34" charset="0"/>
              <a:cs typeface="Arial" panose="020B0604020202020204" pitchFamily="34" charset="0"/>
            </a:endParaRPr>
          </a:p>
        </p:txBody>
      </p:sp>
      <p:sp>
        <p:nvSpPr>
          <p:cNvPr id="8" name="Rectangle 7"/>
          <p:cNvSpPr/>
          <p:nvPr/>
        </p:nvSpPr>
        <p:spPr>
          <a:xfrm>
            <a:off x="717960" y="5681863"/>
            <a:ext cx="11620500" cy="969496"/>
          </a:xfrm>
          <a:prstGeom prst="rect">
            <a:avLst/>
          </a:prstGeom>
        </p:spPr>
        <p:txBody>
          <a:bodyPr wrap="square">
            <a:spAutoFit/>
          </a:bodyPr>
          <a:lstStyle/>
          <a:p>
            <a:r>
              <a:rPr lang="en-US" sz="1900" dirty="0">
                <a:latin typeface="Arial" panose="020B0604020202020204" pitchFamily="34" charset="0"/>
                <a:ea typeface="Times New Roman" panose="02020603050405020304" pitchFamily="18" charset="0"/>
              </a:rPr>
              <a:t>2019, Semi-Finalists, AACC’s Disruptive Technology Award, method based on Nature Genetics, 2017.</a:t>
            </a:r>
          </a:p>
          <a:p>
            <a:r>
              <a:rPr lang="en-US" sz="1900" dirty="0">
                <a:latin typeface="Arial" panose="020B0604020202020204" pitchFamily="34" charset="0"/>
                <a:ea typeface="Times New Roman" panose="02020603050405020304" pitchFamily="18" charset="0"/>
              </a:rPr>
              <a:t>2018, Computation and Informatics in Biology and Medicine, </a:t>
            </a:r>
            <a:r>
              <a:rPr lang="en-US" sz="1900" dirty="0" smtClean="0">
                <a:latin typeface="Arial" panose="020B0604020202020204" pitchFamily="34" charset="0"/>
                <a:ea typeface="Times New Roman" panose="02020603050405020304" pitchFamily="18" charset="0"/>
              </a:rPr>
              <a:t>NLM/NIH Training Fellow (Granted) </a:t>
            </a:r>
            <a:endParaRPr lang="en-US" sz="1900" dirty="0">
              <a:latin typeface="Arial" panose="020B0604020202020204" pitchFamily="34" charset="0"/>
              <a:ea typeface="Times New Roman" panose="02020603050405020304" pitchFamily="18" charset="0"/>
            </a:endParaRPr>
          </a:p>
          <a:p>
            <a:r>
              <a:rPr lang="en-US" sz="1900" dirty="0">
                <a:latin typeface="Arial" panose="020B0604020202020204" pitchFamily="34" charset="0"/>
                <a:ea typeface="Times New Roman" panose="02020603050405020304" pitchFamily="18" charset="0"/>
              </a:rPr>
              <a:t>2014, First Place Poster, 17th Annual Human and Molecular Genetics Symposium, GSBS, Houston, </a:t>
            </a:r>
            <a:r>
              <a:rPr lang="en-US" sz="1900" dirty="0" smtClean="0">
                <a:latin typeface="Arial" panose="020B0604020202020204" pitchFamily="34" charset="0"/>
                <a:ea typeface="Times New Roman" panose="02020603050405020304" pitchFamily="18" charset="0"/>
              </a:rPr>
              <a:t>TX</a:t>
            </a:r>
            <a:endParaRPr lang="en-US" sz="1900" dirty="0">
              <a:effectLst/>
              <a:latin typeface="Times New Roman" panose="02020603050405020304" pitchFamily="18" charset="0"/>
              <a:ea typeface="Times New Roman" panose="02020603050405020304" pitchFamily="18" charset="0"/>
            </a:endParaRPr>
          </a:p>
        </p:txBody>
      </p:sp>
      <p:sp>
        <p:nvSpPr>
          <p:cNvPr id="5" name="Rectangle 4"/>
          <p:cNvSpPr/>
          <p:nvPr/>
        </p:nvSpPr>
        <p:spPr>
          <a:xfrm>
            <a:off x="731154" y="4828082"/>
            <a:ext cx="10779760" cy="677108"/>
          </a:xfrm>
          <a:prstGeom prst="rect">
            <a:avLst/>
          </a:prstGeom>
        </p:spPr>
        <p:txBody>
          <a:bodyPr wrap="square">
            <a:spAutoFit/>
          </a:bodyPr>
          <a:lstStyle/>
          <a:p>
            <a:pPr algn="just"/>
            <a:r>
              <a:rPr lang="en-US" sz="1900" dirty="0">
                <a:latin typeface="Arial" panose="020B0604020202020204" pitchFamily="34" charset="0"/>
                <a:ea typeface="Times New Roman" panose="02020603050405020304" pitchFamily="18" charset="0"/>
              </a:rPr>
              <a:t>Methods and kits for the diagnosis of bladder cancer with urine exfoliated cell</a:t>
            </a:r>
          </a:p>
          <a:p>
            <a:pPr algn="just">
              <a:tabLst>
                <a:tab pos="742950" algn="l"/>
              </a:tabLst>
            </a:pPr>
            <a:r>
              <a:rPr lang="en-US" sz="1900" dirty="0">
                <a:latin typeface="Arial" panose="020B0604020202020204" pitchFamily="34" charset="0"/>
                <a:ea typeface="Times New Roman" panose="02020603050405020304" pitchFamily="18" charset="0"/>
              </a:rPr>
              <a:t>Methods and kits for the prognosis of bladder cancer after surgery with exfoliated cell in urine</a:t>
            </a:r>
          </a:p>
        </p:txBody>
      </p:sp>
    </p:spTree>
    <p:extLst>
      <p:ext uri="{BB962C8B-B14F-4D97-AF65-F5344CB8AC3E}">
        <p14:creationId xmlns:p14="http://schemas.microsoft.com/office/powerpoint/2010/main" val="23879415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4"/>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121455" y="150427"/>
            <a:ext cx="12896850" cy="523220"/>
          </a:xfrm>
          <a:prstGeom prst="rect">
            <a:avLst/>
          </a:prstGeom>
        </p:spPr>
        <p:txBody>
          <a:bodyPr wrap="square">
            <a:spAutoFit/>
          </a:bodyPr>
          <a:lstStyle/>
          <a:p>
            <a:r>
              <a:rPr lang="en-US" sz="2800" dirty="0">
                <a:solidFill>
                  <a:srgbClr val="000000"/>
                </a:solidFill>
                <a:latin typeface="Arial" panose="020B0604020202020204" pitchFamily="34" charset="0"/>
              </a:rPr>
              <a:t>Molecular, Cellular and Immunohistochemistry to Validate FGF6 Functions</a:t>
            </a:r>
          </a:p>
        </p:txBody>
      </p:sp>
      <p:pic>
        <p:nvPicPr>
          <p:cNvPr id="21" name="Picture 20"/>
          <p:cNvPicPr>
            <a:picLocks noChangeAspect="1"/>
          </p:cNvPicPr>
          <p:nvPr/>
        </p:nvPicPr>
        <p:blipFill>
          <a:blip r:embed="rId7"/>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8"/>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8"/>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8685519" y="6537523"/>
            <a:ext cx="36334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3390955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9067"/>
            <a:ext cx="12045950" cy="523220"/>
          </a:xfrm>
          <a:prstGeom prst="rect">
            <a:avLst/>
          </a:prstGeom>
        </p:spPr>
        <p:txBody>
          <a:bodyPr wrap="square">
            <a:spAutoFit/>
          </a:bodyPr>
          <a:lstStyle/>
          <a:p>
            <a:pPr algn="ctr"/>
            <a:r>
              <a:rPr lang="en-US" sz="2800" dirty="0" smtClean="0">
                <a:solidFill>
                  <a:srgbClr val="000000"/>
                </a:solidFill>
                <a:latin typeface="Arial" panose="020B0604020202020204" pitchFamily="34" charset="0"/>
              </a:rPr>
              <a:t>Summary and Discussion</a:t>
            </a:r>
            <a:endParaRPr lang="en-US" sz="2800" dirty="0">
              <a:solidFill>
                <a:srgbClr val="000000"/>
              </a:solidFill>
              <a:latin typeface="Arial" panose="020B0604020202020204" pitchFamily="34" charset="0"/>
            </a:endParaRPr>
          </a:p>
        </p:txBody>
      </p:sp>
      <p:sp>
        <p:nvSpPr>
          <p:cNvPr id="4" name="Content Placeholder 2"/>
          <p:cNvSpPr txBox="1">
            <a:spLocks/>
          </p:cNvSpPr>
          <p:nvPr/>
        </p:nvSpPr>
        <p:spPr>
          <a:xfrm>
            <a:off x="184150" y="1648105"/>
            <a:ext cx="12370356" cy="4097442"/>
          </a:xfrm>
          <a:prstGeom prst="rect">
            <a:avLst/>
          </a:prstGeom>
        </p:spPr>
        <p:txBody>
          <a:bodyPr rtl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000" dirty="0" smtClean="0">
                <a:latin typeface="Arial" panose="020B0604020202020204" pitchFamily="34" charset="0"/>
                <a:cs typeface="Arial" panose="020B0604020202020204" pitchFamily="34" charset="0"/>
              </a:rPr>
              <a:t>Advantage:</a:t>
            </a:r>
          </a:p>
          <a:p>
            <a:pPr>
              <a:defRPr/>
            </a:pPr>
            <a:r>
              <a:rPr lang="en-US" sz="2000" dirty="0" smtClean="0">
                <a:latin typeface="Arial" panose="020B0604020202020204" pitchFamily="34" charset="0"/>
                <a:cs typeface="Arial" panose="020B0604020202020204" pitchFamily="34" charset="0"/>
              </a:rPr>
              <a:t>Identify </a:t>
            </a:r>
            <a:r>
              <a:rPr lang="en-US" sz="2000" dirty="0">
                <a:latin typeface="Arial" panose="020B0604020202020204" pitchFamily="34" charset="0"/>
                <a:cs typeface="Arial" panose="020B0604020202020204" pitchFamily="34" charset="0"/>
              </a:rPr>
              <a:t>novel </a:t>
            </a:r>
            <a:r>
              <a:rPr lang="en-US" sz="2000" u="sng" dirty="0" smtClean="0">
                <a:latin typeface="Arial" panose="020B0604020202020204" pitchFamily="34" charset="0"/>
                <a:cs typeface="Arial" panose="020B0604020202020204" pitchFamily="34" charset="0"/>
              </a:rPr>
              <a:t>functional</a:t>
            </a:r>
            <a:r>
              <a:rPr lang="en-US" sz="2000" dirty="0" smtClean="0">
                <a:latin typeface="Arial" panose="020B0604020202020204" pitchFamily="34" charset="0"/>
                <a:cs typeface="Arial" panose="020B0604020202020204" pitchFamily="34" charset="0"/>
              </a:rPr>
              <a:t> disease </a:t>
            </a:r>
            <a:r>
              <a:rPr lang="en-US" sz="2000" dirty="0">
                <a:latin typeface="Arial" panose="020B0604020202020204" pitchFamily="34" charset="0"/>
                <a:cs typeface="Arial" panose="020B0604020202020204" pitchFamily="34" charset="0"/>
              </a:rPr>
              <a:t>associated variants</a:t>
            </a:r>
          </a:p>
          <a:p>
            <a:pPr>
              <a:defRPr/>
            </a:pPr>
            <a:r>
              <a:rPr lang="en-US" sz="2000" u="sng" dirty="0" smtClean="0">
                <a:latin typeface="Arial" panose="020B0604020202020204" pitchFamily="34" charset="0"/>
                <a:cs typeface="Arial" panose="020B0604020202020204" pitchFamily="34" charset="0"/>
              </a:rPr>
              <a:t>Recessive </a:t>
            </a:r>
            <a:r>
              <a:rPr lang="en-US" sz="2000" u="sng" dirty="0">
                <a:latin typeface="Arial" panose="020B0604020202020204" pitchFamily="34" charset="0"/>
                <a:cs typeface="Arial" panose="020B0604020202020204" pitchFamily="34" charset="0"/>
              </a:rPr>
              <a:t>inheritance </a:t>
            </a:r>
            <a:r>
              <a:rPr lang="en-US" sz="2000" dirty="0" smtClean="0">
                <a:latin typeface="Arial" panose="020B0604020202020204" pitchFamily="34" charset="0"/>
                <a:cs typeface="Arial" panose="020B0604020202020204" pitchFamily="34" charset="0"/>
              </a:rPr>
              <a:t>variants/phenotypes is much common </a:t>
            </a:r>
            <a:r>
              <a:rPr lang="en-US" sz="2000" dirty="0">
                <a:latin typeface="Arial" panose="020B0604020202020204" pitchFamily="34" charset="0"/>
                <a:cs typeface="Arial" panose="020B0604020202020204" pitchFamily="34" charset="0"/>
              </a:rPr>
              <a:t>than dominant </a:t>
            </a:r>
            <a:r>
              <a:rPr lang="en-US" sz="2000" dirty="0" smtClean="0">
                <a:latin typeface="Arial" panose="020B0604020202020204" pitchFamily="34" charset="0"/>
                <a:cs typeface="Arial" panose="020B0604020202020204" pitchFamily="34" charset="0"/>
              </a:rPr>
              <a:t>phenotypes</a:t>
            </a:r>
          </a:p>
          <a:p>
            <a:pPr marL="0" indent="0">
              <a:buNone/>
              <a:defRPr/>
            </a:pPr>
            <a:r>
              <a:rPr lang="en-US" sz="2000" dirty="0" smtClean="0">
                <a:latin typeface="Arial" panose="020B0604020202020204" pitchFamily="34" charset="0"/>
                <a:cs typeface="Arial" panose="020B0604020202020204" pitchFamily="34" charset="0"/>
              </a:rPr>
              <a:t> </a:t>
            </a:r>
          </a:p>
          <a:p>
            <a:pPr marL="0" indent="0">
              <a:buNone/>
              <a:defRPr/>
            </a:pPr>
            <a:r>
              <a:rPr lang="en-US" sz="2000" dirty="0" smtClean="0">
                <a:latin typeface="Arial" panose="020B0604020202020204" pitchFamily="34" charset="0"/>
                <a:cs typeface="Arial" panose="020B0604020202020204" pitchFamily="34" charset="0"/>
              </a:rPr>
              <a:t>Limitation:</a:t>
            </a:r>
            <a:endParaRPr lang="en-US" sz="2000" dirty="0">
              <a:latin typeface="Arial" panose="020B0604020202020204" pitchFamily="34" charset="0"/>
              <a:cs typeface="Arial" panose="020B0604020202020204" pitchFamily="34" charset="0"/>
            </a:endParaRPr>
          </a:p>
          <a:p>
            <a:pPr>
              <a:defRPr/>
            </a:pPr>
            <a:r>
              <a:rPr lang="en-US" sz="2000" dirty="0" smtClean="0">
                <a:latin typeface="Arial" panose="020B0604020202020204" pitchFamily="34" charset="0"/>
                <a:cs typeface="Arial" panose="020B0604020202020204" pitchFamily="34" charset="0"/>
              </a:rPr>
              <a:t>Only </a:t>
            </a:r>
            <a:r>
              <a:rPr lang="en-US" sz="2000" dirty="0">
                <a:latin typeface="Arial" panose="020B0604020202020204" pitchFamily="34" charset="0"/>
                <a:cs typeface="Arial" panose="020B0604020202020204" pitchFamily="34" charset="0"/>
              </a:rPr>
              <a:t>works in recessive inheritance </a:t>
            </a:r>
            <a:r>
              <a:rPr lang="en-US" sz="2000" dirty="0" smtClean="0">
                <a:latin typeface="Arial" panose="020B0604020202020204" pitchFamily="34" charset="0"/>
                <a:cs typeface="Arial" panose="020B0604020202020204" pitchFamily="34" charset="0"/>
              </a:rPr>
              <a:t>variants/phenotypes</a:t>
            </a:r>
            <a:endParaRPr lang="en-US" sz="2000" dirty="0">
              <a:latin typeface="Arial" panose="020B0604020202020204" pitchFamily="34" charset="0"/>
              <a:cs typeface="Arial" panose="020B0604020202020204" pitchFamily="34" charset="0"/>
            </a:endParaRPr>
          </a:p>
          <a:p>
            <a:pPr>
              <a:defRPr/>
            </a:pPr>
            <a:r>
              <a:rPr lang="en-US" sz="2000" dirty="0" smtClean="0">
                <a:latin typeface="Arial" panose="020B0604020202020204" pitchFamily="34" charset="0"/>
                <a:cs typeface="Arial" panose="020B0604020202020204" pitchFamily="34" charset="0"/>
              </a:rPr>
              <a:t>Depends on the accurate loss-of-function definition/database</a:t>
            </a:r>
          </a:p>
          <a:p>
            <a:pPr>
              <a:defRPr/>
            </a:pPr>
            <a:r>
              <a:rPr lang="en-US" sz="2000" dirty="0" smtClean="0">
                <a:latin typeface="Arial" panose="020B0604020202020204" pitchFamily="34" charset="0"/>
                <a:cs typeface="Arial" panose="020B0604020202020204" pitchFamily="34" charset="0"/>
              </a:rPr>
              <a:t>Imputation accuracy for rare variants is very low</a:t>
            </a:r>
          </a:p>
          <a:p>
            <a:pPr>
              <a:defRPr/>
            </a:pPr>
            <a:r>
              <a:rPr lang="en-US" sz="2000" dirty="0" smtClean="0">
                <a:latin typeface="Arial" panose="020B0604020202020204" pitchFamily="34" charset="0"/>
                <a:cs typeface="Arial" panose="020B0604020202020204" pitchFamily="34" charset="0"/>
              </a:rPr>
              <a:t>Phasing to rare variants is not accurate</a:t>
            </a:r>
          </a:p>
          <a:p>
            <a:pPr>
              <a:defRPr/>
            </a:pPr>
            <a:r>
              <a:rPr lang="en-US" sz="2000" dirty="0" smtClean="0">
                <a:latin typeface="Arial" panose="020B0604020202020204" pitchFamily="34" charset="0"/>
                <a:cs typeface="Arial" panose="020B0604020202020204" pitchFamily="34" charset="0"/>
              </a:rPr>
              <a:t>The variants are sparse for certain genes (array data) which will be better for exome-sequencing data</a:t>
            </a:r>
            <a:endParaRPr lang="en-US" sz="2000" dirty="0">
              <a:latin typeface="Arial" panose="020B0604020202020204" pitchFamily="34" charset="0"/>
              <a:cs typeface="Arial" panose="020B0604020202020204" pitchFamily="34" charset="0"/>
            </a:endParaRPr>
          </a:p>
        </p:txBody>
      </p:sp>
      <p:sp>
        <p:nvSpPr>
          <p:cNvPr id="5" name="Rectangle 4"/>
          <p:cNvSpPr/>
          <p:nvPr/>
        </p:nvSpPr>
        <p:spPr>
          <a:xfrm>
            <a:off x="184150" y="4469196"/>
            <a:ext cx="11779806" cy="127635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5696785" y="5815951"/>
            <a:ext cx="336271" cy="298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7480859" y="4108640"/>
            <a:ext cx="387347" cy="1408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016622" y="6185045"/>
            <a:ext cx="4366059" cy="646331"/>
          </a:xfrm>
          <a:prstGeom prst="rect">
            <a:avLst/>
          </a:prstGeom>
        </p:spPr>
        <p:txBody>
          <a:bodyPr wrap="square">
            <a:spAutoFit/>
          </a:bodyPr>
          <a:lstStyle/>
          <a:p>
            <a:pPr algn="r"/>
            <a:r>
              <a:rPr lang="en-US" b="1" dirty="0" smtClean="0">
                <a:solidFill>
                  <a:srgbClr val="7030A0"/>
                </a:solidFill>
                <a:latin typeface="Helvetica W01 Roman"/>
              </a:rPr>
              <a:t>Whole-exome-sequencing data</a:t>
            </a:r>
          </a:p>
          <a:p>
            <a:pPr algn="r"/>
            <a:r>
              <a:rPr lang="en-US" b="1" dirty="0" smtClean="0">
                <a:solidFill>
                  <a:srgbClr val="7030A0"/>
                </a:solidFill>
                <a:latin typeface="Helvetica W01 Roman"/>
              </a:rPr>
              <a:t>Genome-wide sequencing</a:t>
            </a:r>
            <a:endParaRPr lang="en-US" b="1" dirty="0">
              <a:solidFill>
                <a:srgbClr val="7030A0"/>
              </a:solidFill>
              <a:latin typeface="Helvetica W01 Roman"/>
            </a:endParaRPr>
          </a:p>
        </p:txBody>
      </p:sp>
      <p:sp>
        <p:nvSpPr>
          <p:cNvPr id="14" name="Rectangle 13"/>
          <p:cNvSpPr/>
          <p:nvPr/>
        </p:nvSpPr>
        <p:spPr>
          <a:xfrm>
            <a:off x="7380626" y="3785474"/>
            <a:ext cx="4366059" cy="646331"/>
          </a:xfrm>
          <a:prstGeom prst="rect">
            <a:avLst/>
          </a:prstGeom>
        </p:spPr>
        <p:txBody>
          <a:bodyPr wrap="square">
            <a:spAutoFit/>
          </a:bodyPr>
          <a:lstStyle/>
          <a:p>
            <a:pPr algn="r"/>
            <a:r>
              <a:rPr lang="en-US" b="1" dirty="0" smtClean="0">
                <a:solidFill>
                  <a:srgbClr val="7030A0"/>
                </a:solidFill>
                <a:latin typeface="Helvetica W01 Roman"/>
              </a:rPr>
              <a:t>Require better functional variants annotation</a:t>
            </a:r>
            <a:endParaRPr lang="en-US" b="1" dirty="0">
              <a:solidFill>
                <a:srgbClr val="7030A0"/>
              </a:solidFill>
              <a:latin typeface="Helvetica W01 Roman"/>
            </a:endParaRPr>
          </a:p>
        </p:txBody>
      </p:sp>
      <p:sp>
        <p:nvSpPr>
          <p:cNvPr id="15" name="Rectangle 14"/>
          <p:cNvSpPr/>
          <p:nvPr/>
        </p:nvSpPr>
        <p:spPr>
          <a:xfrm>
            <a:off x="184150" y="1065637"/>
            <a:ext cx="12045950"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D</a:t>
            </a:r>
            <a:r>
              <a:rPr lang="en-US" sz="2000" dirty="0" smtClean="0">
                <a:latin typeface="Arial" panose="020B0604020202020204" pitchFamily="34" charset="0"/>
                <a:cs typeface="Arial" panose="020B0604020202020204" pitchFamily="34" charset="0"/>
              </a:rPr>
              <a:t>eveloped </a:t>
            </a:r>
            <a:r>
              <a:rPr lang="en-US" sz="2000" dirty="0">
                <a:latin typeface="Arial" panose="020B0604020202020204" pitchFamily="34" charset="0"/>
                <a:cs typeface="Arial" panose="020B0604020202020204" pitchFamily="34" charset="0"/>
              </a:rPr>
              <a:t>a computational pipeline to </a:t>
            </a:r>
            <a:r>
              <a:rPr lang="en-US" sz="2000" dirty="0" smtClean="0">
                <a:latin typeface="Arial" panose="020B0604020202020204" pitchFamily="34" charset="0"/>
                <a:cs typeface="Arial" panose="020B0604020202020204" pitchFamily="34" charset="0"/>
              </a:rPr>
              <a:t>find </a:t>
            </a:r>
            <a:r>
              <a:rPr lang="en-US" sz="2000" dirty="0">
                <a:latin typeface="Arial" panose="020B0604020202020204" pitchFamily="34" charset="0"/>
                <a:cs typeface="Arial" panose="020B0604020202020204" pitchFamily="34" charset="0"/>
              </a:rPr>
              <a:t>recessive compound heterozygote functional disease variants </a:t>
            </a:r>
          </a:p>
        </p:txBody>
      </p:sp>
    </p:spTree>
    <p:extLst>
      <p:ext uri="{BB962C8B-B14F-4D97-AF65-F5344CB8AC3E}">
        <p14:creationId xmlns:p14="http://schemas.microsoft.com/office/powerpoint/2010/main" val="40938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b="1" dirty="0">
                <a:latin typeface="Arial" panose="020B0604020202020204" pitchFamily="34" charset="0"/>
                <a:cs typeface="Arial" panose="020B0604020202020204" pitchFamily="34" charset="0"/>
              </a:rPr>
              <a:t>Outline</a:t>
            </a:r>
            <a:endParaRPr lang="en-US" sz="2800" b="1"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8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genetic variation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lumMod val="85000"/>
                </a:schemeClr>
              </a:solidFill>
              <a:latin typeface="Arial" panose="020B0604020202020204" pitchFamily="34" charset="0"/>
              <a:cs typeface="Arial" panose="020B0604020202020204" pitchFamily="34" charset="0"/>
            </a:endParaRPr>
          </a:p>
        </p:txBody>
      </p:sp>
      <p:sp>
        <p:nvSpPr>
          <p:cNvPr id="8" name="TextBox 7"/>
          <p:cNvSpPr txBox="1"/>
          <p:nvPr/>
        </p:nvSpPr>
        <p:spPr>
          <a:xfrm>
            <a:off x="731154" y="1159506"/>
            <a:ext cx="10993715" cy="523220"/>
          </a:xfrm>
          <a:prstGeom prst="rect">
            <a:avLst/>
          </a:prstGeom>
          <a:noFill/>
        </p:spPr>
        <p:txBody>
          <a:bodyPr wrap="none" rtlCol="0">
            <a:spAutoFit/>
          </a:bodyPr>
          <a:lstStyle/>
          <a:p>
            <a:r>
              <a:rPr lang="en-US" sz="2800" b="1" dirty="0" smtClean="0">
                <a:solidFill>
                  <a:schemeClr val="bg1">
                    <a:lumMod val="75000"/>
                  </a:schemeClr>
                </a:solidFill>
                <a:latin typeface="Arial" panose="020B0604020202020204" pitchFamily="34" charset="0"/>
                <a:cs typeface="Arial" panose="020B0604020202020204" pitchFamily="34" charset="0"/>
              </a:rPr>
              <a:t>Human complex disease and Genome-wide linkage/association</a:t>
            </a:r>
            <a:endParaRPr lang="en-US" sz="2800" b="1"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26946" y="4535706"/>
            <a:ext cx="8666732"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Contribute to TIDVALE in Janssen </a:t>
            </a:r>
            <a:r>
              <a:rPr lang="en-US" sz="2800" b="1" dirty="0" err="1" smtClean="0">
                <a:latin typeface="Arial" panose="020B0604020202020204" pitchFamily="34" charset="0"/>
                <a:cs typeface="Arial" panose="020B0604020202020204" pitchFamily="34" charset="0"/>
              </a:rPr>
              <a:t>Pharmaceutica</a:t>
            </a:r>
            <a:endParaRPr lang="en-US" sz="2800" b="1" dirty="0">
              <a:latin typeface="Arial" panose="020B0604020202020204" pitchFamily="34" charset="0"/>
              <a:cs typeface="Arial" panose="020B0604020202020204" pitchFamily="34" charset="0"/>
            </a:endParaRPr>
          </a:p>
        </p:txBody>
      </p:sp>
      <p:sp>
        <p:nvSpPr>
          <p:cNvPr id="10" name="Rectangle 9"/>
          <p:cNvSpPr/>
          <p:nvPr/>
        </p:nvSpPr>
        <p:spPr>
          <a:xfrm>
            <a:off x="883060" y="2951689"/>
            <a:ext cx="11639760" cy="1138773"/>
          </a:xfrm>
          <a:prstGeom prst="rect">
            <a:avLst/>
          </a:prstGeom>
        </p:spPr>
        <p:txBody>
          <a:bodyPr wrap="square">
            <a:spAutoFit/>
          </a:bodyPr>
          <a:lstStyle/>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Linkage analysis to identify acute myeloid leukemia (AML) gene </a:t>
            </a:r>
          </a:p>
          <a:p>
            <a:pPr marL="457200" indent="-457200">
              <a:buFont typeface="Arial" panose="020B0604020202020204" pitchFamily="34" charset="0"/>
              <a:buChar char="•"/>
            </a:pPr>
            <a:endParaRPr lang="en-US" sz="2000" u="sng"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Compound heterozygote analysis to identify hemochromatosis gene</a:t>
            </a:r>
          </a:p>
        </p:txBody>
      </p:sp>
      <p:sp>
        <p:nvSpPr>
          <p:cNvPr id="13" name="Rectangle 12"/>
          <p:cNvSpPr/>
          <p:nvPr/>
        </p:nvSpPr>
        <p:spPr>
          <a:xfrm>
            <a:off x="893220" y="5304344"/>
            <a:ext cx="11237820" cy="1138773"/>
          </a:xfrm>
          <a:prstGeom prst="rect">
            <a:avLst/>
          </a:prstGeom>
        </p:spPr>
        <p:txBody>
          <a:bodyPr wrap="square">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Compound </a:t>
            </a:r>
            <a:r>
              <a:rPr lang="en-US" sz="2400" dirty="0" smtClean="0">
                <a:latin typeface="Arial" panose="020B0604020202020204" pitchFamily="34" charset="0"/>
                <a:cs typeface="Arial" panose="020B0604020202020204" pitchFamily="34" charset="0"/>
              </a:rPr>
              <a:t>heterozygotes analysis</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to UKBB exome array/sequencing data</a:t>
            </a:r>
            <a:endParaRPr lang="en-US" sz="24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u="sng"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UKBB and multi-omics </a:t>
            </a:r>
            <a:r>
              <a:rPr lang="en-US" sz="2400" dirty="0">
                <a:latin typeface="Arial" panose="020B0604020202020204" pitchFamily="34" charset="0"/>
                <a:cs typeface="Arial" panose="020B0604020202020204" pitchFamily="34" charset="0"/>
              </a:rPr>
              <a:t>integrative analysis to identify novel drug targets</a:t>
            </a:r>
          </a:p>
        </p:txBody>
      </p:sp>
    </p:spTree>
    <p:extLst>
      <p:ext uri="{BB962C8B-B14F-4D97-AF65-F5344CB8AC3E}">
        <p14:creationId xmlns:p14="http://schemas.microsoft.com/office/powerpoint/2010/main" val="793941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0500" y="277369"/>
            <a:ext cx="12626545"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Aim 1: </a:t>
            </a:r>
            <a:r>
              <a:rPr lang="en-US" sz="2800" b="1" dirty="0" smtClean="0">
                <a:latin typeface="Arial" panose="020B0604020202020204" pitchFamily="34" charset="0"/>
                <a:cs typeface="Arial" panose="020B0604020202020204" pitchFamily="34" charset="0"/>
              </a:rPr>
              <a:t>Compound </a:t>
            </a:r>
            <a:r>
              <a:rPr lang="en-US" sz="2800" b="1" dirty="0">
                <a:latin typeface="Arial" panose="020B0604020202020204" pitchFamily="34" charset="0"/>
                <a:cs typeface="Arial" panose="020B0604020202020204" pitchFamily="34" charset="0"/>
              </a:rPr>
              <a:t>heterozygotes </a:t>
            </a:r>
            <a:r>
              <a:rPr lang="en-US" sz="2800" b="1" dirty="0" smtClean="0">
                <a:latin typeface="Arial" panose="020B0604020202020204" pitchFamily="34" charset="0"/>
                <a:cs typeface="Arial" panose="020B0604020202020204" pitchFamily="34" charset="0"/>
              </a:rPr>
              <a:t>based </a:t>
            </a:r>
            <a:r>
              <a:rPr lang="en-US" sz="2800" b="1" dirty="0" err="1" smtClean="0">
                <a:latin typeface="Arial" panose="020B0604020202020204" pitchFamily="34" charset="0"/>
                <a:cs typeface="Arial" panose="020B0604020202020204" pitchFamily="34" charset="0"/>
              </a:rPr>
              <a:t>pheWAS</a:t>
            </a:r>
            <a:r>
              <a:rPr lang="en-US" sz="2800" b="1" dirty="0">
                <a:latin typeface="Arial" panose="020B0604020202020204" pitchFamily="34" charset="0"/>
                <a:cs typeface="Arial" panose="020B0604020202020204" pitchFamily="34" charset="0"/>
              </a:rPr>
              <a:t> to </a:t>
            </a:r>
            <a:r>
              <a:rPr lang="en-US" sz="2800" b="1" dirty="0" smtClean="0">
                <a:latin typeface="Arial" panose="020B0604020202020204" pitchFamily="34" charset="0"/>
                <a:cs typeface="Arial" panose="020B0604020202020204" pitchFamily="34" charset="0"/>
              </a:rPr>
              <a:t>UKBB data</a:t>
            </a:r>
            <a:endParaRPr lang="en-US" sz="2800" b="1" dirty="0">
              <a:latin typeface="Arial" panose="020B0604020202020204" pitchFamily="34" charset="0"/>
              <a:cs typeface="Arial" panose="020B0604020202020204" pitchFamily="34" charset="0"/>
            </a:endParaRPr>
          </a:p>
        </p:txBody>
      </p:sp>
      <p:grpSp>
        <p:nvGrpSpPr>
          <p:cNvPr id="5" name="Group 4"/>
          <p:cNvGrpSpPr/>
          <p:nvPr/>
        </p:nvGrpSpPr>
        <p:grpSpPr>
          <a:xfrm>
            <a:off x="513012" y="1485578"/>
            <a:ext cx="11600520" cy="4400661"/>
            <a:chOff x="95251" y="1066233"/>
            <a:chExt cx="12582334" cy="5743788"/>
          </a:xfrm>
        </p:grpSpPr>
        <p:pic>
          <p:nvPicPr>
            <p:cNvPr id="6" name="Picture 5"/>
            <p:cNvPicPr>
              <a:picLocks noChangeAspect="1"/>
            </p:cNvPicPr>
            <p:nvPr/>
          </p:nvPicPr>
          <p:blipFill>
            <a:blip r:embed="rId3"/>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p>
          </p:txBody>
        </p:sp>
        <p:pic>
          <p:nvPicPr>
            <p:cNvPr id="8" name="Picture 7"/>
            <p:cNvPicPr>
              <a:picLocks noChangeAspect="1"/>
            </p:cNvPicPr>
            <p:nvPr/>
          </p:nvPicPr>
          <p:blipFill rotWithShape="1">
            <a:blip r:embed="rId4"/>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4"/>
            <a:srcRect l="93762" t="37810" r="585" b="44162"/>
            <a:stretch/>
          </p:blipFill>
          <p:spPr>
            <a:xfrm>
              <a:off x="5010151" y="1352549"/>
              <a:ext cx="419100" cy="933451"/>
            </a:xfrm>
            <a:prstGeom prst="rect">
              <a:avLst/>
            </a:prstGeom>
          </p:spPr>
        </p:pic>
        <p:sp>
          <p:nvSpPr>
            <p:cNvPr id="10" name="Rectangle 9"/>
            <p:cNvSpPr/>
            <p:nvPr/>
          </p:nvSpPr>
          <p:spPr>
            <a:xfrm>
              <a:off x="95251" y="6368137"/>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1523999"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41992207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700" y="400735"/>
            <a:ext cx="117983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Aim 2: Identity-by-descent (IBD) segments based </a:t>
            </a:r>
            <a:r>
              <a:rPr lang="en-US" sz="2400" b="1" dirty="0" err="1">
                <a:latin typeface="Arial" panose="020B0604020202020204" pitchFamily="34" charset="0"/>
                <a:cs typeface="Arial" panose="020B0604020202020204" pitchFamily="34" charset="0"/>
              </a:rPr>
              <a:t>pheWAS</a:t>
            </a:r>
            <a:r>
              <a:rPr lang="en-US" sz="2400" b="1" dirty="0">
                <a:latin typeface="Arial" panose="020B0604020202020204" pitchFamily="34" charset="0"/>
                <a:cs typeface="Arial" panose="020B0604020202020204" pitchFamily="34" charset="0"/>
              </a:rPr>
              <a:t> to </a:t>
            </a:r>
            <a:r>
              <a:rPr lang="en-US" sz="2400" b="1" dirty="0" smtClean="0">
                <a:latin typeface="Arial" panose="020B0604020202020204" pitchFamily="34" charset="0"/>
                <a:cs typeface="Arial" panose="020B0604020202020204" pitchFamily="34" charset="0"/>
              </a:rPr>
              <a:t>UKBB cohort</a:t>
            </a:r>
            <a:endParaRPr lang="en-US" sz="2400" b="1" dirty="0">
              <a:latin typeface="Arial" panose="020B0604020202020204" pitchFamily="34" charset="0"/>
              <a:cs typeface="Arial" panose="020B0604020202020204" pitchFamily="34" charset="0"/>
            </a:endParaRPr>
          </a:p>
        </p:txBody>
      </p:sp>
      <p:sp>
        <p:nvSpPr>
          <p:cNvPr id="3" name="Rectangle 2"/>
          <p:cNvSpPr/>
          <p:nvPr/>
        </p:nvSpPr>
        <p:spPr>
          <a:xfrm>
            <a:off x="260350" y="1207185"/>
            <a:ext cx="12103100" cy="1569660"/>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32.6% individuals in UKBB have at least one relatives</a:t>
            </a:r>
          </a:p>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DMR and EHR are informative to construct pedigree structure </a:t>
            </a:r>
          </a:p>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Rare variants tend to be more recent and more likely to have recent shared ancestry</a:t>
            </a:r>
          </a:p>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Identity-by-descent </a:t>
            </a:r>
            <a:r>
              <a:rPr lang="en-US" sz="2400" dirty="0">
                <a:latin typeface="Arial" panose="020B0604020202020204" pitchFamily="34" charset="0"/>
                <a:cs typeface="Arial" panose="020B0604020202020204" pitchFamily="34" charset="0"/>
              </a:rPr>
              <a:t>(IBD) </a:t>
            </a:r>
            <a:r>
              <a:rPr lang="en-US" sz="2400" dirty="0" smtClean="0">
                <a:latin typeface="Arial" panose="020B0604020202020204" pitchFamily="34" charset="0"/>
                <a:cs typeface="Arial" panose="020B0604020202020204" pitchFamily="34" charset="0"/>
              </a:rPr>
              <a:t>based association have higher power in (Rare &gt; Common)</a:t>
            </a: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93700" y="3167474"/>
            <a:ext cx="4953000" cy="2746663"/>
          </a:xfrm>
          <a:prstGeom prst="rect">
            <a:avLst/>
          </a:prstGeom>
        </p:spPr>
      </p:pic>
      <p:pic>
        <p:nvPicPr>
          <p:cNvPr id="5" name="Picture 4"/>
          <p:cNvPicPr>
            <a:picLocks noChangeAspect="1"/>
          </p:cNvPicPr>
          <p:nvPr/>
        </p:nvPicPr>
        <p:blipFill>
          <a:blip r:embed="rId3"/>
          <a:stretch>
            <a:fillRect/>
          </a:stretch>
        </p:blipFill>
        <p:spPr>
          <a:xfrm>
            <a:off x="5346700" y="3035300"/>
            <a:ext cx="6206229" cy="3242512"/>
          </a:xfrm>
          <a:prstGeom prst="rect">
            <a:avLst/>
          </a:prstGeom>
        </p:spPr>
      </p:pic>
      <p:sp>
        <p:nvSpPr>
          <p:cNvPr id="7" name="Rectangle 6"/>
          <p:cNvSpPr/>
          <p:nvPr/>
        </p:nvSpPr>
        <p:spPr>
          <a:xfrm>
            <a:off x="4495800" y="6366990"/>
            <a:ext cx="8534400" cy="338554"/>
          </a:xfrm>
          <a:prstGeom prst="rect">
            <a:avLst/>
          </a:prstGeom>
        </p:spPr>
        <p:txBody>
          <a:bodyPr wrap="square">
            <a:spAutoFit/>
          </a:bodyPr>
          <a:lstStyle/>
          <a:p>
            <a:r>
              <a:rPr lang="en-US" sz="1600" dirty="0" smtClean="0">
                <a:latin typeface="Arial" panose="020B0604020202020204" pitchFamily="34" charset="0"/>
                <a:cs typeface="Arial" panose="020B0604020202020204" pitchFamily="34" charset="0"/>
              </a:rPr>
              <a:t>Sharon R. Browning and Elizabeth A. Thompson, Genetics, Vol. 190, 1521-1531</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940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56457" y="2346810"/>
            <a:ext cx="4674228" cy="2202882"/>
            <a:chOff x="3332140" y="1952378"/>
            <a:chExt cx="6760794" cy="3209596"/>
          </a:xfrm>
        </p:grpSpPr>
        <p:pic>
          <p:nvPicPr>
            <p:cNvPr id="7170" name="Picture 2" descr="Image result for GTE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803" y="3101418"/>
              <a:ext cx="2320131" cy="52284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137976" y="133200"/>
            <a:ext cx="12839583"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Aim 3: </a:t>
            </a:r>
            <a:r>
              <a:rPr lang="en-US" sz="2800" b="1" dirty="0" smtClean="0">
                <a:latin typeface="Arial" panose="020B0604020202020204" pitchFamily="34" charset="0"/>
                <a:cs typeface="Arial" panose="020B0604020202020204" pitchFamily="34" charset="0"/>
              </a:rPr>
              <a:t>GWAS and multi-omics based drug target discovery</a:t>
            </a:r>
            <a:endParaRPr lang="en-US" sz="2800" b="1" dirty="0">
              <a:latin typeface="Arial" panose="020B0604020202020204" pitchFamily="34" charset="0"/>
              <a:cs typeface="Arial" panose="020B0604020202020204" pitchFamily="34" charset="0"/>
            </a:endParaRPr>
          </a:p>
        </p:txBody>
      </p:sp>
      <p:sp>
        <p:nvSpPr>
          <p:cNvPr id="5" name="Rectangle 4"/>
          <p:cNvSpPr/>
          <p:nvPr/>
        </p:nvSpPr>
        <p:spPr>
          <a:xfrm>
            <a:off x="212831" y="1718826"/>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variants</a:t>
            </a:r>
            <a:endParaRPr lang="en-US" dirty="0"/>
          </a:p>
        </p:txBody>
      </p:sp>
      <p:pic>
        <p:nvPicPr>
          <p:cNvPr id="10" name="Picture 9"/>
          <p:cNvPicPr>
            <a:picLocks noChangeAspect="1"/>
          </p:cNvPicPr>
          <p:nvPr/>
        </p:nvPicPr>
        <p:blipFill>
          <a:blip r:embed="rId8"/>
          <a:stretch>
            <a:fillRect/>
          </a:stretch>
        </p:blipFill>
        <p:spPr>
          <a:xfrm>
            <a:off x="212831" y="2346810"/>
            <a:ext cx="2757070" cy="4254064"/>
          </a:xfrm>
          <a:prstGeom prst="rect">
            <a:avLst/>
          </a:prstGeom>
        </p:spPr>
      </p:pic>
      <p:sp>
        <p:nvSpPr>
          <p:cNvPr id="11" name="Rectangle 10"/>
          <p:cNvSpPr/>
          <p:nvPr/>
        </p:nvSpPr>
        <p:spPr>
          <a:xfrm>
            <a:off x="4145523" y="1718826"/>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a:t>
            </a:r>
            <a:r>
              <a:rPr lang="en-US" dirty="0" smtClean="0">
                <a:latin typeface="Adobe Heiti Std R" panose="020B0400000000000000" pitchFamily="34" charset="-128"/>
                <a:ea typeface="Adobe Heiti Std R" panose="020B0400000000000000" pitchFamily="34" charset="-128"/>
              </a:rPr>
              <a:t>disease </a:t>
            </a:r>
            <a:r>
              <a:rPr lang="en-US" dirty="0">
                <a:latin typeface="Adobe Heiti Std R" panose="020B0400000000000000" pitchFamily="34" charset="-128"/>
                <a:ea typeface="Adobe Heiti Std R" panose="020B0400000000000000" pitchFamily="34" charset="-128"/>
              </a:rPr>
              <a:t>associated </a:t>
            </a:r>
            <a:r>
              <a:rPr lang="en-US" dirty="0" smtClean="0">
                <a:latin typeface="Adobe Heiti Std R" panose="020B0400000000000000" pitchFamily="34" charset="-128"/>
                <a:ea typeface="Adobe Heiti Std R" panose="020B0400000000000000" pitchFamily="34" charset="-128"/>
              </a:rPr>
              <a:t>Genes</a:t>
            </a:r>
            <a:endParaRPr lang="en-US" dirty="0">
              <a:latin typeface="Adobe Heiti Std R" panose="020B0400000000000000" pitchFamily="34" charset="-128"/>
              <a:ea typeface="Adobe Heiti Std R" panose="020B0400000000000000" pitchFamily="34" charset="-128"/>
            </a:endParaRPr>
          </a:p>
        </p:txBody>
      </p:sp>
      <p:sp>
        <p:nvSpPr>
          <p:cNvPr id="6" name="Right Arrow 5"/>
          <p:cNvSpPr/>
          <p:nvPr/>
        </p:nvSpPr>
        <p:spPr>
          <a:xfrm>
            <a:off x="3328107" y="29951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843807" y="1748998"/>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p</a:t>
            </a:r>
            <a:r>
              <a:rPr lang="en-US" dirty="0" smtClean="0">
                <a:latin typeface="Adobe Fan Heiti Std B" panose="020B0700000000000000" pitchFamily="34" charset="-128"/>
                <a:ea typeface="Adobe Fan Heiti Std B" panose="020B0700000000000000" pitchFamily="34" charset="-128"/>
              </a:rPr>
              <a:t>henotype </a:t>
            </a:r>
            <a:r>
              <a:rPr lang="en-US" dirty="0">
                <a:latin typeface="Adobe Fan Heiti Std B" panose="020B0700000000000000" pitchFamily="34" charset="-128"/>
                <a:ea typeface="Adobe Fan Heiti Std B" panose="020B0700000000000000" pitchFamily="34" charset="-128"/>
              </a:rPr>
              <a:t>d</a:t>
            </a:r>
            <a:r>
              <a:rPr lang="en-US" dirty="0" smtClean="0">
                <a:latin typeface="Adobe Fan Heiti Std B" panose="020B0700000000000000" pitchFamily="34" charset="-128"/>
                <a:ea typeface="Adobe Fan Heiti Std B" panose="020B0700000000000000" pitchFamily="34" charset="-128"/>
              </a:rPr>
              <a:t>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28257" y="31535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9628"/>
          <a:stretch/>
        </p:blipFill>
        <p:spPr bwMode="auto">
          <a:xfrm>
            <a:off x="8148769" y="47036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10">
            <a:extLst>
              <a:ext uri="{28A0092B-C50C-407E-A947-70E740481C1C}">
                <a14:useLocalDpi xmlns:a14="http://schemas.microsoft.com/office/drawing/2010/main" val="0"/>
              </a:ext>
            </a:extLst>
          </a:blip>
          <a:srcRect l="11937" r="12919"/>
          <a:stretch/>
        </p:blipFill>
        <p:spPr bwMode="auto">
          <a:xfrm>
            <a:off x="9552833" y="27641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43807" y="57599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15178" y="49339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3"/>
          <a:stretch>
            <a:fillRect/>
          </a:stretch>
        </p:blipFill>
        <p:spPr>
          <a:xfrm>
            <a:off x="3713589" y="4709996"/>
            <a:ext cx="4651994" cy="1895256"/>
          </a:xfrm>
          <a:prstGeom prst="rect">
            <a:avLst/>
          </a:prstGeom>
        </p:spPr>
      </p:pic>
      <p:pic>
        <p:nvPicPr>
          <p:cNvPr id="9" name="Picture 8"/>
          <p:cNvPicPr>
            <a:picLocks noChangeAspect="1"/>
          </p:cNvPicPr>
          <p:nvPr/>
        </p:nvPicPr>
        <p:blipFill rotWithShape="1">
          <a:blip r:embed="rId14"/>
          <a:srcRect l="11182" t="20741" r="11876" b="21265"/>
          <a:stretch/>
        </p:blipFill>
        <p:spPr>
          <a:xfrm>
            <a:off x="6788820" y="3639905"/>
            <a:ext cx="1873346" cy="800100"/>
          </a:xfrm>
          <a:prstGeom prst="rect">
            <a:avLst/>
          </a:prstGeom>
        </p:spPr>
      </p:pic>
      <p:sp>
        <p:nvSpPr>
          <p:cNvPr id="7" name="TextBox 6"/>
          <p:cNvSpPr txBox="1"/>
          <p:nvPr/>
        </p:nvSpPr>
        <p:spPr>
          <a:xfrm>
            <a:off x="7685225" y="4334311"/>
            <a:ext cx="803425" cy="369332"/>
          </a:xfrm>
          <a:prstGeom prst="rect">
            <a:avLst/>
          </a:prstGeom>
          <a:noFill/>
        </p:spPr>
        <p:txBody>
          <a:bodyPr wrap="none" rtlCol="0">
            <a:spAutoFit/>
          </a:bodyPr>
          <a:lstStyle/>
          <a:p>
            <a:r>
              <a:rPr lang="en-US" dirty="0" smtClean="0">
                <a:solidFill>
                  <a:srgbClr val="00B050"/>
                </a:solidFill>
              </a:rPr>
              <a:t>L1000 </a:t>
            </a:r>
            <a:endParaRPr lang="en-US" dirty="0">
              <a:solidFill>
                <a:srgbClr val="00B050"/>
              </a:solidFill>
            </a:endParaRPr>
          </a:p>
        </p:txBody>
      </p:sp>
      <p:cxnSp>
        <p:nvCxnSpPr>
          <p:cNvPr id="15" name="Straight Arrow Connector 14"/>
          <p:cNvCxnSpPr/>
          <p:nvPr/>
        </p:nvCxnSpPr>
        <p:spPr>
          <a:xfrm flipV="1">
            <a:off x="7213600" y="4473842"/>
            <a:ext cx="190500" cy="22980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8817" y="847062"/>
            <a:ext cx="12331133" cy="646331"/>
          </a:xfrm>
          <a:prstGeom prst="rect">
            <a:avLst/>
          </a:prstGeom>
        </p:spPr>
        <p:txBody>
          <a:bodyPr wrap="none">
            <a:spAutoFit/>
          </a:bodyPr>
          <a:lstStyle/>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GWAS do not generate drug targets directly and cannot identify novel drug targets without Multi-Omics data</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Gene expression, pathway, network, epigenetic regulation, and tissue deconvolution is important for target discovery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789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9699" y="100695"/>
            <a:ext cx="11007365" cy="523220"/>
          </a:xfrm>
          <a:prstGeom prst="rect">
            <a:avLst/>
          </a:prstGeom>
        </p:spPr>
        <p:txBody>
          <a:bodyPr wrap="square">
            <a:spAutoFit/>
          </a:bodyPr>
          <a:lstStyle/>
          <a:p>
            <a:r>
              <a:rPr lang="en-US" sz="2800" b="1" dirty="0">
                <a:solidFill>
                  <a:srgbClr val="292929"/>
                </a:solidFill>
                <a:latin typeface="Arial" panose="020B0604020202020204" pitchFamily="34" charset="0"/>
                <a:cs typeface="Arial" panose="020B0604020202020204" pitchFamily="34" charset="0"/>
              </a:rPr>
              <a:t>Aim 4: GWAS </a:t>
            </a:r>
            <a:r>
              <a:rPr lang="en-US" sz="2800" b="1" dirty="0" smtClean="0">
                <a:solidFill>
                  <a:srgbClr val="292929"/>
                </a:solidFill>
                <a:latin typeface="Arial" panose="020B0604020202020204" pitchFamily="34" charset="0"/>
                <a:cs typeface="Arial" panose="020B0604020202020204" pitchFamily="34" charset="0"/>
              </a:rPr>
              <a:t>study to specific </a:t>
            </a:r>
            <a:r>
              <a:rPr lang="en-US" sz="2800" b="1" dirty="0">
                <a:solidFill>
                  <a:srgbClr val="292929"/>
                </a:solidFill>
                <a:latin typeface="Arial" panose="020B0604020202020204" pitchFamily="34" charset="0"/>
                <a:cs typeface="Arial" panose="020B0604020202020204" pitchFamily="34" charset="0"/>
              </a:rPr>
              <a:t>d</a:t>
            </a:r>
            <a:r>
              <a:rPr lang="en-US" sz="2800" b="1" dirty="0" smtClean="0">
                <a:solidFill>
                  <a:srgbClr val="292929"/>
                </a:solidFill>
                <a:latin typeface="Arial" panose="020B0604020202020204" pitchFamily="34" charset="0"/>
                <a:cs typeface="Arial" panose="020B0604020202020204" pitchFamily="34" charset="0"/>
              </a:rPr>
              <a:t>isease heterogeneity subset</a:t>
            </a:r>
            <a:endParaRPr lang="en-US" sz="2800" dirty="0">
              <a:latin typeface="Arial" panose="020B0604020202020204" pitchFamily="34" charset="0"/>
              <a:cs typeface="Arial" panose="020B0604020202020204" pitchFamily="34" charset="0"/>
            </a:endParaRPr>
          </a:p>
        </p:txBody>
      </p:sp>
      <p:sp>
        <p:nvSpPr>
          <p:cNvPr id="12" name="Rectangle 11"/>
          <p:cNvSpPr/>
          <p:nvPr/>
        </p:nvSpPr>
        <p:spPr>
          <a:xfrm>
            <a:off x="8978900" y="6421854"/>
            <a:ext cx="405130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2019</a:t>
            </a:r>
            <a:endParaRPr lang="en-US" sz="1600" dirty="0">
              <a:latin typeface="Arial" panose="020B0604020202020204" pitchFamily="34" charset="0"/>
              <a:cs typeface="Arial" panose="020B0604020202020204" pitchFamily="34" charset="0"/>
            </a:endParaRPr>
          </a:p>
        </p:txBody>
      </p:sp>
      <p:grpSp>
        <p:nvGrpSpPr>
          <p:cNvPr id="2" name="Group 1"/>
          <p:cNvGrpSpPr/>
          <p:nvPr/>
        </p:nvGrpSpPr>
        <p:grpSpPr>
          <a:xfrm>
            <a:off x="437388" y="1251273"/>
            <a:ext cx="9553575" cy="4759002"/>
            <a:chOff x="0" y="765497"/>
            <a:chExt cx="11327670" cy="5607451"/>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srcRect l="707" t="9474" b="8123"/>
            <a:stretch/>
          </p:blipFill>
          <p:spPr>
            <a:xfrm>
              <a:off x="5834488" y="3532605"/>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1126389" cy="497201"/>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7" y="800232"/>
              <a:ext cx="1348856" cy="497201"/>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grpSp>
      <p:sp>
        <p:nvSpPr>
          <p:cNvPr id="20" name="Rectangle 19"/>
          <p:cNvSpPr/>
          <p:nvPr/>
        </p:nvSpPr>
        <p:spPr>
          <a:xfrm>
            <a:off x="8695692" y="3873397"/>
            <a:ext cx="4334507" cy="1569660"/>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292929"/>
                </a:solidFill>
                <a:latin typeface="Arial" panose="020B0604020202020204" pitchFamily="34" charset="0"/>
                <a:cs typeface="Arial" panose="020B0604020202020204" pitchFamily="34" charset="0"/>
              </a:rPr>
              <a:t>10,000 Rheumatoid </a:t>
            </a:r>
            <a:r>
              <a:rPr lang="en-US" sz="1600" dirty="0" smtClean="0">
                <a:solidFill>
                  <a:srgbClr val="292929"/>
                </a:solidFill>
                <a:latin typeface="Arial" panose="020B0604020202020204" pitchFamily="34" charset="0"/>
                <a:cs typeface="Arial" panose="020B0604020202020204" pitchFamily="34" charset="0"/>
              </a:rPr>
              <a:t>arthritis EMR</a:t>
            </a:r>
            <a:endParaRPr lang="en-US" sz="1600" dirty="0" smtClean="0">
              <a:solidFill>
                <a:srgbClr val="29292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292929"/>
                </a:solidFill>
                <a:latin typeface="Arial" panose="020B0604020202020204" pitchFamily="34" charset="0"/>
                <a:cs typeface="Arial" panose="020B0604020202020204" pitchFamily="34" charset="0"/>
              </a:rPr>
              <a:t>52 clinical features</a:t>
            </a:r>
          </a:p>
          <a:p>
            <a:pPr marL="285750" indent="-285750">
              <a:buFont typeface="Arial" panose="020B0604020202020204" pitchFamily="34" charset="0"/>
              <a:buChar char="•"/>
            </a:pPr>
            <a:r>
              <a:rPr lang="en-US" sz="1600" dirty="0" smtClean="0">
                <a:solidFill>
                  <a:srgbClr val="292929"/>
                </a:solidFill>
                <a:latin typeface="Arial" panose="020B0604020202020204" pitchFamily="34" charset="0"/>
                <a:cs typeface="Arial" panose="020B0604020202020204" pitchFamily="34" charset="0"/>
              </a:rPr>
              <a:t>t-distributed stochastic neighbor </a:t>
            </a:r>
            <a:r>
              <a:rPr lang="en-US" sz="1600" dirty="0">
                <a:solidFill>
                  <a:srgbClr val="292929"/>
                </a:solidFill>
                <a:latin typeface="Arial" panose="020B0604020202020204" pitchFamily="34" charset="0"/>
                <a:cs typeface="Arial" panose="020B0604020202020204" pitchFamily="34" charset="0"/>
              </a:rPr>
              <a:t>e</a:t>
            </a:r>
            <a:r>
              <a:rPr lang="en-US" sz="1600" dirty="0" smtClean="0">
                <a:solidFill>
                  <a:srgbClr val="292929"/>
                </a:solidFill>
                <a:latin typeface="Arial" panose="020B0604020202020204" pitchFamily="34" charset="0"/>
                <a:cs typeface="Arial" panose="020B0604020202020204" pitchFamily="34" charset="0"/>
              </a:rPr>
              <a:t>mbedding </a:t>
            </a:r>
            <a:r>
              <a:rPr lang="en-US" sz="1600" dirty="0">
                <a:solidFill>
                  <a:srgbClr val="292929"/>
                </a:solidFill>
                <a:latin typeface="Arial" panose="020B0604020202020204" pitchFamily="34" charset="0"/>
                <a:cs typeface="Arial" panose="020B0604020202020204" pitchFamily="34" charset="0"/>
              </a:rPr>
              <a:t>(t-SNE</a:t>
            </a:r>
            <a:r>
              <a:rPr lang="en-US" sz="1600" dirty="0" smtClean="0">
                <a:solidFill>
                  <a:srgbClr val="29292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600" dirty="0" smtClean="0">
                <a:solidFill>
                  <a:srgbClr val="292929"/>
                </a:solidFill>
                <a:latin typeface="Arial" panose="020B0604020202020204" pitchFamily="34" charset="0"/>
                <a:cs typeface="Arial" panose="020B0604020202020204" pitchFamily="34" charset="0"/>
              </a:rPr>
              <a:t>K-means cluster (N=12)</a:t>
            </a:r>
            <a:endParaRPr lang="en-US" sz="1600" dirty="0">
              <a:solidFill>
                <a:srgbClr val="29292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5420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1977" y="387840"/>
            <a:ext cx="11740376" cy="6012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dirty="0" smtClean="0">
                <a:latin typeface="Arial" panose="020B0604020202020204" pitchFamily="34" charset="0"/>
                <a:cs typeface="Arial" panose="020B0604020202020204" pitchFamily="34" charset="0"/>
              </a:rPr>
              <a:t>Challenge: low data quality both in genotyping and phenotyping</a:t>
            </a:r>
            <a:endParaRPr lang="he-IL" altLang="en-US" sz="3200" dirty="0" smtClean="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341977" y="1401026"/>
            <a:ext cx="5001233" cy="2573144"/>
          </a:xfrm>
          <a:prstGeom prst="rect">
            <a:avLst/>
          </a:prstGeom>
        </p:spPr>
      </p:pic>
      <p:sp>
        <p:nvSpPr>
          <p:cNvPr id="4" name="Rectangle 3"/>
          <p:cNvSpPr/>
          <p:nvPr/>
        </p:nvSpPr>
        <p:spPr>
          <a:xfrm>
            <a:off x="3221734" y="2881349"/>
            <a:ext cx="1768433" cy="276999"/>
          </a:xfrm>
          <a:prstGeom prst="rect">
            <a:avLst/>
          </a:prstGeom>
        </p:spPr>
        <p:txBody>
          <a:bodyPr wrap="none">
            <a:spAutoFit/>
          </a:bodyPr>
          <a:lstStyle/>
          <a:p>
            <a:r>
              <a:rPr lang="en-US" sz="1200" dirty="0" smtClean="0">
                <a:solidFill>
                  <a:srgbClr val="0070C0"/>
                </a:solidFill>
                <a:latin typeface="Arial" panose="020B0604020202020204" pitchFamily="34" charset="0"/>
                <a:cs typeface="Arial" panose="020B0604020202020204" pitchFamily="34" charset="0"/>
              </a:rPr>
              <a:t>Genotyping </a:t>
            </a:r>
            <a:r>
              <a:rPr lang="en-US" sz="1200" dirty="0">
                <a:solidFill>
                  <a:srgbClr val="0070C0"/>
                </a:solidFill>
                <a:latin typeface="Arial" panose="020B0604020202020204" pitchFamily="34" charset="0"/>
                <a:cs typeface="Arial" panose="020B0604020202020204" pitchFamily="34" charset="0"/>
              </a:rPr>
              <a:t>calling bias</a:t>
            </a:r>
          </a:p>
        </p:txBody>
      </p:sp>
      <p:sp>
        <p:nvSpPr>
          <p:cNvPr id="6" name="Rectangle 5"/>
          <p:cNvSpPr/>
          <p:nvPr/>
        </p:nvSpPr>
        <p:spPr>
          <a:xfrm>
            <a:off x="5940007" y="1401027"/>
            <a:ext cx="5772772" cy="257314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Rounded Rectangle 6"/>
          <p:cNvSpPr/>
          <p:nvPr/>
        </p:nvSpPr>
        <p:spPr>
          <a:xfrm>
            <a:off x="6191118" y="1688170"/>
            <a:ext cx="2648209" cy="7582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Regeneron Seal Point Balinese (SPB)</a:t>
            </a:r>
            <a:endParaRPr lang="en-US" dirty="0">
              <a:latin typeface="Arial" panose="020B0604020202020204" pitchFamily="34" charset="0"/>
              <a:cs typeface="Arial" panose="020B0604020202020204" pitchFamily="34" charset="0"/>
            </a:endParaRPr>
          </a:p>
        </p:txBody>
      </p:sp>
      <p:sp>
        <p:nvSpPr>
          <p:cNvPr id="8" name="Rounded Rectangle 7"/>
          <p:cNvSpPr/>
          <p:nvPr/>
        </p:nvSpPr>
        <p:spPr>
          <a:xfrm>
            <a:off x="6191118" y="3019848"/>
            <a:ext cx="2648209" cy="758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Functionally Equivalent pipeline (FE)</a:t>
            </a:r>
            <a:endParaRPr lang="en-US" dirty="0">
              <a:latin typeface="Arial" panose="020B0604020202020204" pitchFamily="34" charset="0"/>
              <a:cs typeface="Arial" panose="020B0604020202020204" pitchFamily="34" charset="0"/>
            </a:endParaRPr>
          </a:p>
        </p:txBody>
      </p:sp>
      <p:sp>
        <p:nvSpPr>
          <p:cNvPr id="9" name="Right Arrow 8"/>
          <p:cNvSpPr/>
          <p:nvPr/>
        </p:nvSpPr>
        <p:spPr>
          <a:xfrm>
            <a:off x="8996796" y="3044240"/>
            <a:ext cx="211110" cy="709497"/>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TextBox 10"/>
          <p:cNvSpPr txBox="1"/>
          <p:nvPr/>
        </p:nvSpPr>
        <p:spPr>
          <a:xfrm>
            <a:off x="9330823" y="3384405"/>
            <a:ext cx="2287806"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Retracted or update </a:t>
            </a:r>
            <a:endParaRPr lang="en-US" dirty="0">
              <a:latin typeface="Arial" panose="020B0604020202020204" pitchFamily="34" charset="0"/>
              <a:cs typeface="Arial" panose="020B0604020202020204" pitchFamily="34" charset="0"/>
            </a:endParaRPr>
          </a:p>
        </p:txBody>
      </p:sp>
      <p:sp>
        <p:nvSpPr>
          <p:cNvPr id="12" name="TextBox 11"/>
          <p:cNvSpPr txBox="1"/>
          <p:nvPr/>
        </p:nvSpPr>
        <p:spPr>
          <a:xfrm>
            <a:off x="9296528" y="1882644"/>
            <a:ext cx="243528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Retracted ~ July 2019</a:t>
            </a:r>
            <a:endParaRPr lang="en-US" dirty="0">
              <a:latin typeface="Arial" panose="020B0604020202020204" pitchFamily="34" charset="0"/>
              <a:cs typeface="Arial" panose="020B0604020202020204" pitchFamily="34" charset="0"/>
            </a:endParaRPr>
          </a:p>
        </p:txBody>
      </p:sp>
      <p:sp>
        <p:nvSpPr>
          <p:cNvPr id="13" name="Right Arrow 12"/>
          <p:cNvSpPr/>
          <p:nvPr/>
        </p:nvSpPr>
        <p:spPr>
          <a:xfrm>
            <a:off x="8996796" y="1712561"/>
            <a:ext cx="211110" cy="709497"/>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TextBox 20"/>
          <p:cNvSpPr txBox="1"/>
          <p:nvPr/>
        </p:nvSpPr>
        <p:spPr>
          <a:xfrm>
            <a:off x="9257992" y="2928407"/>
            <a:ext cx="232634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10</a:t>
            </a:r>
            <a:r>
              <a:rPr lang="en-US" baseline="30000" dirty="0" smtClean="0">
                <a:latin typeface="Arial" panose="020B0604020202020204" pitchFamily="34" charset="0"/>
                <a:cs typeface="Arial" panose="020B0604020202020204" pitchFamily="34" charset="0"/>
              </a:rPr>
              <a:t>th</a:t>
            </a:r>
            <a:r>
              <a:rPr lang="en-US" dirty="0" smtClean="0">
                <a:latin typeface="Arial" panose="020B0604020202020204" pitchFamily="34" charset="0"/>
                <a:cs typeface="Arial" panose="020B0604020202020204" pitchFamily="34" charset="0"/>
              </a:rPr>
              <a:t> December, 2019</a:t>
            </a:r>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341977" y="4461667"/>
            <a:ext cx="5520951" cy="1985651"/>
          </a:xfrm>
          <a:prstGeom prst="rect">
            <a:avLst/>
          </a:prstGeom>
        </p:spPr>
      </p:pic>
      <p:sp>
        <p:nvSpPr>
          <p:cNvPr id="10" name="Rectangle 9"/>
          <p:cNvSpPr/>
          <p:nvPr/>
        </p:nvSpPr>
        <p:spPr>
          <a:xfrm>
            <a:off x="5862928" y="4761994"/>
            <a:ext cx="6251993" cy="1384995"/>
          </a:xfrm>
          <a:prstGeom prst="rect">
            <a:avLst/>
          </a:prstGeom>
        </p:spPr>
        <p:txBody>
          <a:bodyPr wrap="square">
            <a:spAutoFit/>
          </a:bodyPr>
          <a:lstStyle/>
          <a:p>
            <a:pPr algn="ctr"/>
            <a:r>
              <a:rPr lang="en-US" sz="2800" dirty="0">
                <a:latin typeface="Arial" panose="020B0604020202020204" pitchFamily="34" charset="0"/>
                <a:cs typeface="Arial" panose="020B0604020202020204" pitchFamily="34" charset="0"/>
              </a:rPr>
              <a:t>Technique quality control, negative and positive control </a:t>
            </a:r>
          </a:p>
          <a:p>
            <a:pPr algn="ctr"/>
            <a:r>
              <a:rPr lang="en-US" sz="2800" dirty="0">
                <a:latin typeface="Arial" panose="020B0604020202020204" pitchFamily="34" charset="0"/>
                <a:cs typeface="Arial" panose="020B0604020202020204" pitchFamily="34" charset="0"/>
              </a:rPr>
              <a:t>should be set as much as possible</a:t>
            </a:r>
          </a:p>
        </p:txBody>
      </p:sp>
    </p:spTree>
    <p:extLst>
      <p:ext uri="{BB962C8B-B14F-4D97-AF65-F5344CB8AC3E}">
        <p14:creationId xmlns:p14="http://schemas.microsoft.com/office/powerpoint/2010/main" val="2704370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51654" y="736597"/>
            <a:ext cx="9444945" cy="5450456"/>
            <a:chOff x="2073955" y="761997"/>
            <a:chExt cx="7799986" cy="4816094"/>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latin typeface="Arial" panose="020B0604020202020204" pitchFamily="34" charset="0"/>
                  <a:cs typeface="Arial" panose="020B0604020202020204" pitchFamily="34" charset="0"/>
                </a:rPr>
                <a:t>Acknowledgements</a:t>
              </a:r>
              <a:endParaRPr lang="en-US" sz="4800" dirty="0">
                <a:latin typeface="Arial" panose="020B0604020202020204" pitchFamily="34" charset="0"/>
                <a:cs typeface="Arial" panose="020B0604020202020204" pitchFamily="34" charset="0"/>
              </a:endParaRPr>
            </a:p>
          </p:txBody>
        </p:sp>
        <p:sp>
          <p:nvSpPr>
            <p:cNvPr id="12" name="TextBox 11"/>
            <p:cNvSpPr txBox="1"/>
            <p:nvPr/>
          </p:nvSpPr>
          <p:spPr>
            <a:xfrm>
              <a:off x="2073955" y="4302354"/>
              <a:ext cx="1915909" cy="646331"/>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Dr. Li </a:t>
              </a:r>
              <a:r>
                <a:rPr lang="en-US" dirty="0" err="1" smtClean="0">
                  <a:latin typeface="Arial" panose="020B0604020202020204" pitchFamily="34" charset="0"/>
                  <a:cs typeface="Arial" panose="020B0604020202020204" pitchFamily="34" charset="0"/>
                </a:rPr>
                <a:t>Jin</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Fudan</a:t>
              </a:r>
              <a:r>
                <a:rPr lang="en-US" dirty="0">
                  <a:latin typeface="Arial" panose="020B0604020202020204" pitchFamily="34" charset="0"/>
                  <a:cs typeface="Arial" panose="020B0604020202020204" pitchFamily="34" charset="0"/>
                </a:rPr>
                <a:t> University</a:t>
              </a:r>
            </a:p>
          </p:txBody>
        </p:sp>
        <p:sp>
          <p:nvSpPr>
            <p:cNvPr id="13" name="TextBox 12"/>
            <p:cNvSpPr txBox="1"/>
            <p:nvPr/>
          </p:nvSpPr>
          <p:spPr>
            <a:xfrm>
              <a:off x="5852700" y="4302353"/>
              <a:ext cx="1672317" cy="646331"/>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Dr. Kun Zhang</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UCSD</a:t>
              </a:r>
              <a:endParaRPr lang="en-US" dirty="0">
                <a:latin typeface="Arial" panose="020B0604020202020204" pitchFamily="34" charset="0"/>
                <a:cs typeface="Arial" panose="020B0604020202020204" pitchFamily="34" charset="0"/>
              </a:endParaRPr>
            </a:p>
          </p:txBody>
        </p:sp>
        <p:sp>
          <p:nvSpPr>
            <p:cNvPr id="14" name="TextBox 13"/>
            <p:cNvSpPr txBox="1"/>
            <p:nvPr/>
          </p:nvSpPr>
          <p:spPr>
            <a:xfrm>
              <a:off x="3851495" y="4293724"/>
              <a:ext cx="2116990" cy="646331"/>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Dr. </a:t>
              </a:r>
              <a:r>
                <a:rPr lang="en-US" dirty="0" err="1" smtClean="0">
                  <a:latin typeface="Arial" panose="020B0604020202020204" pitchFamily="34" charset="0"/>
                  <a:cs typeface="Arial" panose="020B0604020202020204" pitchFamily="34" charset="0"/>
                </a:rPr>
                <a:t>Momiao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Xiong</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University of Texas</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7701487" y="4302353"/>
              <a:ext cx="2172454" cy="646331"/>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Dr.  Steven Schrodi</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MCRI</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2073955" y="4920512"/>
              <a:ext cx="128753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2009-2015</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3911141" y="4920512"/>
              <a:ext cx="128753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2013-2015</a:t>
              </a:r>
              <a:endParaRPr lang="en-US" dirty="0">
                <a:latin typeface="Arial" panose="020B0604020202020204" pitchFamily="34" charset="0"/>
                <a:cs typeface="Arial" panose="020B0604020202020204" pitchFamily="34" charset="0"/>
              </a:endParaRPr>
            </a:p>
          </p:txBody>
        </p:sp>
        <p:sp>
          <p:nvSpPr>
            <p:cNvPr id="20" name="TextBox 19"/>
            <p:cNvSpPr txBox="1"/>
            <p:nvPr/>
          </p:nvSpPr>
          <p:spPr>
            <a:xfrm>
              <a:off x="5867346" y="4920512"/>
              <a:ext cx="128753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2015-2017</a:t>
              </a:r>
              <a:endParaRPr lang="en-US" dirty="0">
                <a:latin typeface="Arial" panose="020B0604020202020204" pitchFamily="34" charset="0"/>
                <a:cs typeface="Arial" panose="020B0604020202020204" pitchFamily="34" charset="0"/>
              </a:endParaRPr>
            </a:p>
          </p:txBody>
        </p:sp>
        <p:sp>
          <p:nvSpPr>
            <p:cNvPr id="21" name="TextBox 20"/>
            <p:cNvSpPr txBox="1"/>
            <p:nvPr/>
          </p:nvSpPr>
          <p:spPr>
            <a:xfrm>
              <a:off x="7713629" y="4920512"/>
              <a:ext cx="1063292" cy="326347"/>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2017-2019</a:t>
              </a:r>
              <a:endParaRPr lang="en-US" dirty="0">
                <a:latin typeface="Arial" panose="020B0604020202020204" pitchFamily="34" charset="0"/>
                <a:cs typeface="Arial" panose="020B0604020202020204" pitchFamily="34" charset="0"/>
              </a:endParaRPr>
            </a:p>
          </p:txBody>
        </p:sp>
        <p:sp>
          <p:nvSpPr>
            <p:cNvPr id="22" name="TextBox 21"/>
            <p:cNvSpPr txBox="1"/>
            <p:nvPr/>
          </p:nvSpPr>
          <p:spPr>
            <a:xfrm>
              <a:off x="2073955" y="5251744"/>
              <a:ext cx="7078726" cy="326347"/>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Shanghai, China	     Houston, TX	              San Diego, CA	       Marshfield, WI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353057" y="907285"/>
            <a:ext cx="7107936" cy="8084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latin typeface="Arial" panose="020B0604020202020204" pitchFamily="34" charset="0"/>
                <a:cs typeface="Arial" panose="020B0604020202020204" pitchFamily="34" charset="0"/>
              </a:rPr>
              <a:t>Thanks and Questions</a:t>
            </a:r>
            <a:endParaRPr lang="en-US" sz="4800" dirty="0">
              <a:latin typeface="Arial" panose="020B0604020202020204" pitchFamily="34" charset="0"/>
              <a:cs typeface="Arial" panose="020B0604020202020204" pitchFamily="34" charset="0"/>
            </a:endParaRPr>
          </a:p>
        </p:txBody>
      </p:sp>
      <p:sp>
        <p:nvSpPr>
          <p:cNvPr id="3" name="Title 1"/>
          <p:cNvSpPr txBox="1">
            <a:spLocks/>
          </p:cNvSpPr>
          <p:nvPr/>
        </p:nvSpPr>
        <p:spPr>
          <a:xfrm>
            <a:off x="2895601" y="2486149"/>
            <a:ext cx="5285232" cy="141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rial" panose="020B0604020202020204" pitchFamily="34" charset="0"/>
                <a:cs typeface="Arial" panose="020B0604020202020204" pitchFamily="34" charset="0"/>
              </a:rPr>
              <a:t>Dr. </a:t>
            </a:r>
            <a:r>
              <a:rPr lang="en-US" sz="3200" dirty="0" smtClean="0">
                <a:latin typeface="Arial" panose="020B0604020202020204" pitchFamily="34" charset="0"/>
                <a:cs typeface="Arial" panose="020B0604020202020204" pitchFamily="34" charset="0"/>
              </a:rPr>
              <a:t>Gunaretnam Rajagopal </a:t>
            </a:r>
          </a:p>
          <a:p>
            <a:r>
              <a:rPr lang="en-US" sz="3200" dirty="0" smtClean="0">
                <a:latin typeface="Arial" panose="020B0604020202020204" pitchFamily="34" charset="0"/>
                <a:cs typeface="Arial" panose="020B0604020202020204" pitchFamily="34" charset="0"/>
              </a:rPr>
              <a:t>Dr. Mary Black</a:t>
            </a:r>
          </a:p>
          <a:p>
            <a:r>
              <a:rPr lang="en-US" sz="3200" dirty="0">
                <a:latin typeface="Arial" panose="020B0604020202020204" pitchFamily="34" charset="0"/>
                <a:cs typeface="Arial" panose="020B0604020202020204" pitchFamily="34" charset="0"/>
              </a:rPr>
              <a:t>Dr. Alessandro </a:t>
            </a:r>
            <a:r>
              <a:rPr lang="en-US" sz="3200" dirty="0" err="1">
                <a:latin typeface="Arial" panose="020B0604020202020204" pitchFamily="34" charset="0"/>
                <a:cs typeface="Arial" panose="020B0604020202020204" pitchFamily="34" charset="0"/>
              </a:rPr>
              <a:t>Porrello</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4996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802" y="128103"/>
            <a:ext cx="2546521" cy="646331"/>
          </a:xfrm>
          <a:prstGeom prst="rect">
            <a:avLst/>
          </a:prstGeom>
        </p:spPr>
        <p:txBody>
          <a:bodyPr wrap="square">
            <a:spAutoFit/>
          </a:bodyPr>
          <a:lstStyle/>
          <a:p>
            <a:pPr algn="ctr"/>
            <a:r>
              <a:rPr lang="en-US" sz="3600" b="1" dirty="0">
                <a:latin typeface="Arial" panose="020B0604020202020204" pitchFamily="34" charset="0"/>
                <a:cs typeface="Arial" panose="020B0604020202020204" pitchFamily="34" charset="0"/>
              </a:rPr>
              <a:t>Outline</a:t>
            </a:r>
            <a:endParaRPr lang="en-US" sz="2800" b="1"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Arial" panose="020B0604020202020204" pitchFamily="34" charset="0"/>
              <a:cs typeface="Arial" panose="020B0604020202020204" pitchFamily="34" charset="0"/>
            </a:endParaRPr>
          </a:p>
        </p:txBody>
      </p:sp>
      <p:sp>
        <p:nvSpPr>
          <p:cNvPr id="8" name="TextBox 7"/>
          <p:cNvSpPr txBox="1"/>
          <p:nvPr/>
        </p:nvSpPr>
        <p:spPr>
          <a:xfrm>
            <a:off x="796700" y="1137203"/>
            <a:ext cx="10907153"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Genome-wide linkage/association in disease gene and drug target</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83060" y="4535706"/>
            <a:ext cx="8124853"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Contribute to TIDVALE in Janssen </a:t>
            </a:r>
            <a:r>
              <a:rPr lang="en-US" sz="2800" dirty="0" err="1">
                <a:latin typeface="Arial" panose="020B0604020202020204" pitchFamily="34" charset="0"/>
                <a:cs typeface="Arial" panose="020B0604020202020204" pitchFamily="34" charset="0"/>
              </a:rPr>
              <a:t>Pharmaceutica</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883060" y="2951689"/>
            <a:ext cx="10204040" cy="1138773"/>
          </a:xfrm>
          <a:prstGeom prst="rect">
            <a:avLst/>
          </a:prstGeom>
        </p:spPr>
        <p:txBody>
          <a:bodyPr wrap="square">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Linkage analysis to identify acute myeloid leukemia (AML) gene </a:t>
            </a:r>
          </a:p>
          <a:p>
            <a:pPr marL="457200" indent="-457200">
              <a:buFont typeface="Arial" panose="020B0604020202020204" pitchFamily="34" charset="0"/>
              <a:buChar char="•"/>
            </a:pPr>
            <a:endParaRPr lang="en-US" sz="2000" u="sng"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Compound </a:t>
            </a:r>
            <a:r>
              <a:rPr lang="en-US" sz="2400" dirty="0">
                <a:latin typeface="Arial" panose="020B0604020202020204" pitchFamily="34" charset="0"/>
                <a:cs typeface="Arial" panose="020B0604020202020204" pitchFamily="34" charset="0"/>
              </a:rPr>
              <a:t>heterozygote analysis </a:t>
            </a:r>
            <a:r>
              <a:rPr lang="en-US" sz="2400" dirty="0" smtClean="0">
                <a:latin typeface="Arial" panose="020B0604020202020204" pitchFamily="34" charset="0"/>
                <a:cs typeface="Arial" panose="020B0604020202020204" pitchFamily="34" charset="0"/>
              </a:rPr>
              <a:t>to </a:t>
            </a:r>
            <a:r>
              <a:rPr lang="en-US" sz="2400" dirty="0">
                <a:latin typeface="Arial" panose="020B0604020202020204" pitchFamily="34" charset="0"/>
                <a:cs typeface="Arial" panose="020B0604020202020204" pitchFamily="34" charset="0"/>
              </a:rPr>
              <a:t>identify hemochromatosis gene</a:t>
            </a:r>
          </a:p>
        </p:txBody>
      </p:sp>
      <p:sp>
        <p:nvSpPr>
          <p:cNvPr id="13" name="Rectangle 12"/>
          <p:cNvSpPr/>
          <p:nvPr/>
        </p:nvSpPr>
        <p:spPr>
          <a:xfrm>
            <a:off x="893220" y="5304344"/>
            <a:ext cx="11237820" cy="1138773"/>
          </a:xfrm>
          <a:prstGeom prst="rect">
            <a:avLst/>
          </a:prstGeom>
        </p:spPr>
        <p:txBody>
          <a:bodyPr wrap="square">
            <a:spAutoFit/>
          </a:bodyPr>
          <a:lstStyle/>
          <a:p>
            <a:pPr marL="457200" indent="-4572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Compound </a:t>
            </a:r>
            <a:r>
              <a:rPr lang="en-US" sz="2400" dirty="0">
                <a:latin typeface="Arial" panose="020B0604020202020204" pitchFamily="34" charset="0"/>
                <a:cs typeface="Arial" panose="020B0604020202020204" pitchFamily="34" charset="0"/>
              </a:rPr>
              <a:t>heterozygote analysis </a:t>
            </a:r>
            <a:r>
              <a:rPr lang="en-US" sz="2400" dirty="0" smtClean="0">
                <a:latin typeface="Arial" panose="020B0604020202020204" pitchFamily="34" charset="0"/>
                <a:cs typeface="Arial" panose="020B0604020202020204" pitchFamily="34" charset="0"/>
              </a:rPr>
              <a:t>to UKBB based exome-sequencing data</a:t>
            </a:r>
            <a:endParaRPr lang="en-US" sz="24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u="sng"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Multi-omics integrative analysis to identify novel drug targets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349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b="1" dirty="0">
                <a:latin typeface="Arial" panose="020B0604020202020204" pitchFamily="34" charset="0"/>
                <a:cs typeface="Arial" panose="020B0604020202020204" pitchFamily="34" charset="0"/>
              </a:rPr>
              <a:t>Outline</a:t>
            </a:r>
            <a:endParaRPr lang="en-US" sz="2800" b="1"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8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genetic variation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lumMod val="85000"/>
                </a:schemeClr>
              </a:solidFill>
              <a:latin typeface="Arial" panose="020B0604020202020204" pitchFamily="34" charset="0"/>
              <a:cs typeface="Arial" panose="020B0604020202020204" pitchFamily="34" charset="0"/>
            </a:endParaRPr>
          </a:p>
        </p:txBody>
      </p:sp>
      <p:sp>
        <p:nvSpPr>
          <p:cNvPr id="8" name="TextBox 7"/>
          <p:cNvSpPr txBox="1"/>
          <p:nvPr/>
        </p:nvSpPr>
        <p:spPr>
          <a:xfrm>
            <a:off x="731154" y="1159506"/>
            <a:ext cx="10993715"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Human complex disease and Genome-wide linkage/association</a:t>
            </a:r>
            <a:endParaRPr lang="en-US" sz="2800" b="1" dirty="0">
              <a:latin typeface="Arial" panose="020B0604020202020204" pitchFamily="34" charset="0"/>
              <a:cs typeface="Arial" panose="020B0604020202020204" pitchFamily="34" charset="0"/>
            </a:endParaRPr>
          </a:p>
        </p:txBody>
      </p:sp>
      <p:sp>
        <p:nvSpPr>
          <p:cNvPr id="9" name="TextBox 8"/>
          <p:cNvSpPr txBox="1"/>
          <p:nvPr/>
        </p:nvSpPr>
        <p:spPr>
          <a:xfrm>
            <a:off x="883060" y="4535706"/>
            <a:ext cx="8124853"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Contribute to TIDVALE in Janssen </a:t>
            </a:r>
            <a:r>
              <a:rPr lang="en-US" sz="2800" dirty="0" err="1">
                <a:solidFill>
                  <a:schemeClr val="bg1">
                    <a:lumMod val="85000"/>
                  </a:schemeClr>
                </a:solidFill>
                <a:latin typeface="Arial" panose="020B0604020202020204" pitchFamily="34" charset="0"/>
                <a:cs typeface="Arial" panose="020B0604020202020204" pitchFamily="34" charset="0"/>
              </a:rPr>
              <a:t>Pharmaceutica</a:t>
            </a:r>
            <a:endParaRPr lang="en-US" sz="2800" dirty="0">
              <a:solidFill>
                <a:schemeClr val="bg1">
                  <a:lumMod val="85000"/>
                </a:schemeClr>
              </a:solidFill>
              <a:latin typeface="Arial" panose="020B0604020202020204" pitchFamily="34" charset="0"/>
              <a:cs typeface="Arial" panose="020B0604020202020204" pitchFamily="34" charset="0"/>
            </a:endParaRPr>
          </a:p>
        </p:txBody>
      </p:sp>
      <p:sp>
        <p:nvSpPr>
          <p:cNvPr id="10" name="Rectangle 9"/>
          <p:cNvSpPr/>
          <p:nvPr/>
        </p:nvSpPr>
        <p:spPr>
          <a:xfrm>
            <a:off x="883060" y="2951689"/>
            <a:ext cx="10204040" cy="1138773"/>
          </a:xfrm>
          <a:prstGeom prst="rect">
            <a:avLst/>
          </a:prstGeom>
        </p:spPr>
        <p:txBody>
          <a:bodyPr wrap="square">
            <a:spAutoFit/>
          </a:bodyPr>
          <a:lstStyle/>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Linkage analysis to identify acute myeloid leukemia (AML) gene </a:t>
            </a:r>
          </a:p>
          <a:p>
            <a:pPr marL="457200" indent="-457200">
              <a:buFont typeface="Arial" panose="020B0604020202020204" pitchFamily="34" charset="0"/>
              <a:buChar char="•"/>
            </a:pPr>
            <a:endParaRPr lang="en-US" sz="2000" u="sng"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smtClean="0">
                <a:solidFill>
                  <a:schemeClr val="bg1">
                    <a:lumMod val="85000"/>
                  </a:schemeClr>
                </a:solidFill>
                <a:latin typeface="Arial" panose="020B0604020202020204" pitchFamily="34" charset="0"/>
                <a:cs typeface="Arial" panose="020B0604020202020204" pitchFamily="34" charset="0"/>
              </a:rPr>
              <a:t>Compound </a:t>
            </a:r>
            <a:r>
              <a:rPr lang="en-US" sz="2400" dirty="0">
                <a:solidFill>
                  <a:schemeClr val="bg1">
                    <a:lumMod val="85000"/>
                  </a:schemeClr>
                </a:solidFill>
                <a:latin typeface="Arial" panose="020B0604020202020204" pitchFamily="34" charset="0"/>
                <a:cs typeface="Arial" panose="020B0604020202020204" pitchFamily="34" charset="0"/>
              </a:rPr>
              <a:t>heterozygote analysis </a:t>
            </a:r>
            <a:r>
              <a:rPr lang="en-US" sz="2400" dirty="0" smtClean="0">
                <a:solidFill>
                  <a:schemeClr val="bg1">
                    <a:lumMod val="85000"/>
                  </a:schemeClr>
                </a:solidFill>
                <a:latin typeface="Arial" panose="020B0604020202020204" pitchFamily="34" charset="0"/>
                <a:cs typeface="Arial" panose="020B0604020202020204" pitchFamily="34" charset="0"/>
              </a:rPr>
              <a:t>to </a:t>
            </a:r>
            <a:r>
              <a:rPr lang="en-US" sz="2400" dirty="0">
                <a:solidFill>
                  <a:schemeClr val="bg1">
                    <a:lumMod val="85000"/>
                  </a:schemeClr>
                </a:solidFill>
                <a:latin typeface="Arial" panose="020B0604020202020204" pitchFamily="34" charset="0"/>
                <a:cs typeface="Arial" panose="020B0604020202020204" pitchFamily="34" charset="0"/>
              </a:rPr>
              <a:t>identify hemochromatosis gene</a:t>
            </a:r>
          </a:p>
        </p:txBody>
      </p:sp>
      <p:sp>
        <p:nvSpPr>
          <p:cNvPr id="13" name="Rectangle 12"/>
          <p:cNvSpPr/>
          <p:nvPr/>
        </p:nvSpPr>
        <p:spPr>
          <a:xfrm>
            <a:off x="893220" y="5304344"/>
            <a:ext cx="11237820" cy="1138773"/>
          </a:xfrm>
          <a:prstGeom prst="rect">
            <a:avLst/>
          </a:prstGeom>
        </p:spPr>
        <p:txBody>
          <a:bodyPr wrap="square">
            <a:spAutoFit/>
          </a:bodyPr>
          <a:lstStyle/>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Compound heterozygote analysis to UKBB based exome-sequencing data</a:t>
            </a:r>
            <a:endParaRPr lang="en-US" sz="24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Multi-omics integrative analysis to identify novel drug targets</a:t>
            </a: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0" y="306145"/>
            <a:ext cx="12077700" cy="523220"/>
          </a:xfrm>
          <a:prstGeom prst="rect">
            <a:avLst/>
          </a:prstGeom>
        </p:spPr>
        <p:txBody>
          <a:bodyPr wrap="square">
            <a:spAutoFit/>
          </a:bodyPr>
          <a:lstStyle/>
          <a:p>
            <a:pPr algn="ctr"/>
            <a:r>
              <a:rPr lang="en-US" sz="2800" b="1" dirty="0" smtClean="0">
                <a:latin typeface="Arial" panose="020B0604020202020204" pitchFamily="34" charset="0"/>
                <a:ea typeface="Adobe Gothic Std B" panose="020B0800000000000000" pitchFamily="34" charset="-128"/>
                <a:cs typeface="Arial" panose="020B0604020202020204" pitchFamily="34" charset="0"/>
              </a:rPr>
              <a:t>Macro and Micro View of Human Diseases in 21 Century</a:t>
            </a:r>
            <a:endParaRPr lang="en-US" dirty="0">
              <a:latin typeface="Arial" panose="020B0604020202020204" pitchFamily="34" charset="0"/>
              <a:cs typeface="Arial" panose="020B0604020202020204" pitchFamily="34" charset="0"/>
            </a:endParaRPr>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200329"/>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r>
              <a:rPr lang="en-US" dirty="0" smtClean="0">
                <a:solidFill>
                  <a:srgbClr val="333333"/>
                </a:solidFill>
                <a:latin typeface="Arial" panose="020B0604020202020204" pitchFamily="34" charset="0"/>
              </a:rPr>
              <a:t>)</a:t>
            </a: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01" y="237736"/>
            <a:ext cx="12366916" cy="523220"/>
          </a:xfrm>
          <a:prstGeom prst="rect">
            <a:avLst/>
          </a:prstGeom>
        </p:spPr>
        <p:txBody>
          <a:bodyPr wrap="square">
            <a:spAutoFit/>
          </a:bodyPr>
          <a:lstStyle/>
          <a:p>
            <a:r>
              <a:rPr lang="en-US" sz="2800" b="1" dirty="0">
                <a:solidFill>
                  <a:srgbClr val="292929"/>
                </a:solidFill>
                <a:latin typeface="Arial" panose="020B0604020202020204" pitchFamily="34" charset="0"/>
                <a:cs typeface="Arial" panose="020B0604020202020204" pitchFamily="34" charset="0"/>
              </a:rPr>
              <a:t>Genetics and Human Diseases: </a:t>
            </a:r>
            <a:r>
              <a:rPr lang="en-US" sz="2800" b="1" dirty="0" smtClean="0">
                <a:solidFill>
                  <a:srgbClr val="292929"/>
                </a:solidFill>
                <a:latin typeface="Arial" panose="020B0604020202020204" pitchFamily="34" charset="0"/>
                <a:cs typeface="Arial" panose="020B0604020202020204" pitchFamily="34" charset="0"/>
              </a:rPr>
              <a:t>Etiology, Pathology and Phenotypes</a:t>
            </a:r>
            <a:endParaRPr lang="en-US" sz="2800" b="1" dirty="0">
              <a:solidFill>
                <a:srgbClr val="292929"/>
              </a:solidFill>
              <a:latin typeface="Arial" panose="020B0604020202020204" pitchFamily="34" charset="0"/>
              <a:cs typeface="Arial" panose="020B0604020202020204" pitchFamily="34" charset="0"/>
            </a:endParaRPr>
          </a:p>
        </p:txBody>
      </p:sp>
      <p:grpSp>
        <p:nvGrpSpPr>
          <p:cNvPr id="11" name="Group 10"/>
          <p:cNvGrpSpPr/>
          <p:nvPr/>
        </p:nvGrpSpPr>
        <p:grpSpPr>
          <a:xfrm>
            <a:off x="-50196" y="1081404"/>
            <a:ext cx="11330265" cy="5695556"/>
            <a:chOff x="-69246" y="900429"/>
            <a:chExt cx="11330265" cy="5695556"/>
          </a:xfrm>
        </p:grpSpPr>
        <p:grpSp>
          <p:nvGrpSpPr>
            <p:cNvPr id="6" name="Group 5"/>
            <p:cNvGrpSpPr/>
            <p:nvPr/>
          </p:nvGrpSpPr>
          <p:grpSpPr>
            <a:xfrm>
              <a:off x="-69246" y="988374"/>
              <a:ext cx="10356247" cy="5607611"/>
              <a:chOff x="242318" y="1204274"/>
              <a:chExt cx="9344544" cy="5213484"/>
            </a:xfrm>
          </p:grpSpPr>
          <p:pic>
            <p:nvPicPr>
              <p:cNvPr id="2" name="Picture 1"/>
              <p:cNvPicPr>
                <a:picLocks noChangeAspect="1"/>
              </p:cNvPicPr>
              <p:nvPr/>
            </p:nvPicPr>
            <p:blipFill>
              <a:blip r:embed="rId3"/>
              <a:stretch>
                <a:fillRect/>
              </a:stretch>
            </p:blipFill>
            <p:spPr>
              <a:xfrm>
                <a:off x="304799" y="1204274"/>
                <a:ext cx="9282063" cy="5150090"/>
              </a:xfrm>
              <a:prstGeom prst="rect">
                <a:avLst/>
              </a:prstGeom>
            </p:spPr>
          </p:pic>
          <p:sp>
            <p:nvSpPr>
              <p:cNvPr id="4" name="TextBox 3"/>
              <p:cNvSpPr txBox="1"/>
              <p:nvPr/>
            </p:nvSpPr>
            <p:spPr>
              <a:xfrm>
                <a:off x="1037650" y="5100689"/>
                <a:ext cx="3386614" cy="343374"/>
              </a:xfrm>
              <a:prstGeom prst="rect">
                <a:avLst/>
              </a:prstGeom>
              <a:noFill/>
            </p:spPr>
            <p:txBody>
              <a:bodyPr wrap="none" rtlCol="0">
                <a:spAutoFit/>
              </a:bodyPr>
              <a:lstStyle/>
              <a:p>
                <a:r>
                  <a:rPr lang="en-US" dirty="0">
                    <a:solidFill>
                      <a:srgbClr val="7030A0"/>
                    </a:solidFill>
                    <a:latin typeface="Arial Black" panose="020B0A04020102020204" pitchFamily="34" charset="0"/>
                    <a:cs typeface="Arial" panose="020B0604020202020204" pitchFamily="34" charset="0"/>
                  </a:rPr>
                  <a:t>Epigenetics risk </a:t>
                </a:r>
                <a:r>
                  <a:rPr lang="en-US" dirty="0" smtClean="0">
                    <a:solidFill>
                      <a:srgbClr val="7030A0"/>
                    </a:solidFill>
                    <a:latin typeface="Arial Black" panose="020B0A04020102020204" pitchFamily="34" charset="0"/>
                    <a:cs typeface="Arial" panose="020B0604020202020204" pitchFamily="34" charset="0"/>
                  </a:rPr>
                  <a:t>factors(</a:t>
                </a:r>
                <a:r>
                  <a:rPr lang="en-US" dirty="0" err="1" smtClean="0">
                    <a:solidFill>
                      <a:srgbClr val="7030A0"/>
                    </a:solidFill>
                    <a:latin typeface="Arial Black" panose="020B0A04020102020204" pitchFamily="34" charset="0"/>
                    <a:cs typeface="Arial" panose="020B0604020202020204" pitchFamily="34" charset="0"/>
                  </a:rPr>
                  <a:t>w</a:t>
                </a:r>
                <a:r>
                  <a:rPr lang="en-US" baseline="-25000" dirty="0" err="1" smtClean="0">
                    <a:solidFill>
                      <a:srgbClr val="7030A0"/>
                    </a:solidFill>
                    <a:latin typeface="Arial Black" panose="020B0A04020102020204" pitchFamily="34" charset="0"/>
                    <a:cs typeface="Arial" panose="020B0604020202020204" pitchFamily="34" charset="0"/>
                  </a:rPr>
                  <a:t>p</a:t>
                </a:r>
                <a:r>
                  <a:rPr lang="en-US" dirty="0" smtClean="0">
                    <a:solidFill>
                      <a:srgbClr val="7030A0"/>
                    </a:solidFill>
                    <a:latin typeface="Arial Black" panose="020B0A04020102020204" pitchFamily="34" charset="0"/>
                    <a:cs typeface="Arial" panose="020B0604020202020204" pitchFamily="34" charset="0"/>
                  </a:rPr>
                  <a:t>)</a:t>
                </a:r>
                <a:endParaRPr lang="en-US"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242318" y="6074384"/>
                <a:ext cx="4642789" cy="343374"/>
              </a:xfrm>
              <a:prstGeom prst="rect">
                <a:avLst/>
              </a:prstGeom>
              <a:no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Lifestyle/family history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r>
                  <a:rPr lang="en-US" dirty="0" err="1" smtClean="0">
                    <a:solidFill>
                      <a:srgbClr val="7030A0"/>
                    </a:solidFill>
                    <a:latin typeface="Arial Black" panose="020B0A04020102020204" pitchFamily="34" charset="0"/>
                    <a:cs typeface="Arial" panose="020B0604020202020204" pitchFamily="34" charset="0"/>
                  </a:rPr>
                  <a:t>w</a:t>
                </a:r>
                <a:r>
                  <a:rPr lang="en-US" baseline="-25000" dirty="0" err="1" smtClean="0">
                    <a:solidFill>
                      <a:srgbClr val="7030A0"/>
                    </a:solidFill>
                    <a:latin typeface="Arial Black" panose="020B0A04020102020204" pitchFamily="34" charset="0"/>
                    <a:cs typeface="Arial" panose="020B0604020202020204" pitchFamily="34" charset="0"/>
                  </a:rPr>
                  <a:t>q</a:t>
                </a:r>
                <a:r>
                  <a:rPr lang="en-US" dirty="0" smtClean="0">
                    <a:solidFill>
                      <a:srgbClr val="7030A0"/>
                    </a:solidFill>
                    <a:latin typeface="Arial Black" panose="020B0A04020102020204" pitchFamily="34" charset="0"/>
                    <a:cs typeface="Arial" panose="020B0604020202020204" pitchFamily="34" charset="0"/>
                  </a:rPr>
                  <a:t>)</a:t>
                </a:r>
                <a:endParaRPr lang="en-US"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4081630" cy="369332"/>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Environmental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r>
                <a:rPr lang="en-US" dirty="0" err="1" smtClean="0">
                  <a:solidFill>
                    <a:srgbClr val="7030A0"/>
                  </a:solidFill>
                  <a:latin typeface="Arial Black" panose="020B0A04020102020204" pitchFamily="34" charset="0"/>
                  <a:cs typeface="Arial" panose="020B0604020202020204" pitchFamily="34" charset="0"/>
                </a:rPr>
                <a:t>w</a:t>
              </a:r>
              <a:r>
                <a:rPr lang="en-US" baseline="-25000" dirty="0" err="1" smtClean="0">
                  <a:solidFill>
                    <a:srgbClr val="7030A0"/>
                  </a:solidFill>
                  <a:latin typeface="Arial Black" panose="020B0A04020102020204" pitchFamily="34" charset="0"/>
                  <a:cs typeface="Arial" panose="020B0604020202020204" pitchFamily="34" charset="0"/>
                </a:rPr>
                <a:t>j</a:t>
              </a:r>
              <a:r>
                <a:rPr lang="en-US" dirty="0" smtClean="0">
                  <a:solidFill>
                    <a:srgbClr val="7030A0"/>
                  </a:solidFill>
                  <a:latin typeface="Arial Black" panose="020B0A04020102020204" pitchFamily="34" charset="0"/>
                  <a:cs typeface="Arial" panose="020B0604020202020204" pitchFamily="34" charset="0"/>
                </a:rPr>
                <a:t>)</a:t>
              </a:r>
              <a:endParaRPr lang="en-US"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701702" cy="369332"/>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Genetic risk factors</a:t>
              </a:r>
              <a:endParaRPr lang="en-US"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796137" y="1149279"/>
              <a:ext cx="2464882" cy="646331"/>
            </a:xfrm>
            <a:prstGeom prst="rect">
              <a:avLst/>
            </a:prstGeom>
            <a:solidFill>
              <a:schemeClr val="bg1"/>
            </a:solidFill>
          </p:spPr>
          <p:txBody>
            <a:bodyPr wrap="square" rtlCol="0">
              <a:spAutoFit/>
            </a:bodyPr>
            <a:lstStyle/>
            <a:p>
              <a:r>
                <a:rPr lang="en-US" dirty="0" smtClean="0">
                  <a:solidFill>
                    <a:srgbClr val="7030A0"/>
                  </a:solidFill>
                  <a:latin typeface="Arial Black" panose="020B0A04020102020204" pitchFamily="34" charset="0"/>
                  <a:cs typeface="Arial" panose="020B0604020202020204" pitchFamily="34" charset="0"/>
                </a:rPr>
                <a:t>Clinical Phenotypes</a:t>
              </a:r>
              <a:endParaRPr lang="en-US"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dirty="0" smtClean="0">
                  <a:solidFill>
                    <a:srgbClr val="7030A0"/>
                  </a:solidFill>
                  <a:latin typeface="Arial Black" panose="020B0A04020102020204" pitchFamily="34" charset="0"/>
                  <a:cs typeface="Arial" panose="020B0604020202020204" pitchFamily="34" charset="0"/>
                </a:rPr>
                <a:t>Weeks</a:t>
              </a:r>
            </a:p>
            <a:p>
              <a:r>
                <a:rPr lang="en-US" dirty="0" smtClean="0">
                  <a:solidFill>
                    <a:srgbClr val="7030A0"/>
                  </a:solidFill>
                  <a:latin typeface="Arial Black" panose="020B0A04020102020204" pitchFamily="34" charset="0"/>
                  <a:cs typeface="Arial" panose="020B0604020202020204" pitchFamily="34" charset="0"/>
                </a:rPr>
                <a:t>Years</a:t>
              </a:r>
              <a:endParaRPr lang="en-US"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1031051" cy="369332"/>
          </a:xfrm>
          <a:prstGeom prst="rect">
            <a:avLst/>
          </a:prstGeom>
          <a:noFill/>
          <a:ln>
            <a:noFill/>
          </a:ln>
        </p:spPr>
        <p:txBody>
          <a:bodyPr wrap="none" rtlCol="0">
            <a:spAutoFit/>
          </a:bodyPr>
          <a:lstStyle/>
          <a:p>
            <a:r>
              <a:rPr lang="en-US" dirty="0" smtClean="0">
                <a:solidFill>
                  <a:schemeClr val="bg1">
                    <a:lumMod val="95000"/>
                  </a:schemeClr>
                </a:solidFill>
                <a:latin typeface="Arial" panose="020B0604020202020204" pitchFamily="34" charset="0"/>
                <a:cs typeface="Arial" panose="020B0604020202020204" pitchFamily="34" charset="0"/>
              </a:rPr>
              <a:t>Network</a:t>
            </a:r>
            <a:endParaRPr lang="en-US"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6626672" y="5117303"/>
            <a:ext cx="5218506" cy="1754326"/>
          </a:xfrm>
          <a:prstGeom prst="rect">
            <a:avLst/>
          </a:prstGeom>
        </p:spPr>
        <p:txBody>
          <a:bodyPr wrap="square">
            <a:spAutoFit/>
          </a:bodyPr>
          <a:lstStyle/>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Electroencephalography (EEG</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Electrocardiography (ECG)</a:t>
            </a:r>
            <a:endParaRPr lang="en-US"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Positron Emission Tomography (</a:t>
            </a:r>
            <a:r>
              <a:rPr lang="en-US"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Magnetic </a:t>
            </a:r>
            <a:r>
              <a:rPr lang="en-US" dirty="0">
                <a:solidFill>
                  <a:srgbClr val="7030A0"/>
                </a:solidFill>
                <a:latin typeface="Arial Black" panose="020B0A04020102020204" pitchFamily="34" charset="0"/>
                <a:cs typeface="Arial" panose="020B0604020202020204" pitchFamily="34" charset="0"/>
              </a:rPr>
              <a:t>Resonance Imaging (MRI</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Ultrasonography image</a:t>
            </a:r>
            <a:endParaRPr lang="en-US"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7374847" y="4933619"/>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p:cNvSpPr/>
          <p:nvPr/>
        </p:nvSpPr>
        <p:spPr>
          <a:xfrm>
            <a:off x="7815774" y="1106856"/>
            <a:ext cx="748923" cy="369332"/>
          </a:xfrm>
          <a:prstGeom prst="rect">
            <a:avLst/>
          </a:prstGeom>
        </p:spPr>
        <p:txBody>
          <a:bodyPr wrap="none">
            <a:spAutoFit/>
          </a:bodyPr>
          <a:lstStyle/>
          <a:p>
            <a:r>
              <a:rPr lang="en-US" dirty="0" smtClean="0">
                <a:solidFill>
                  <a:srgbClr val="7030A0"/>
                </a:solidFill>
                <a:latin typeface="Arial Black" panose="020B0A04020102020204" pitchFamily="34" charset="0"/>
              </a:rPr>
              <a:t>EMR</a:t>
            </a:r>
            <a:endParaRPr lang="en-US" dirty="0">
              <a:solidFill>
                <a:srgbClr val="7030A0"/>
              </a:solidFill>
              <a:latin typeface="Arial Black" panose="020B0A04020102020204" pitchFamily="34" charset="0"/>
            </a:endParaRPr>
          </a:p>
        </p:txBody>
      </p:sp>
      <p:sp>
        <p:nvSpPr>
          <p:cNvPr id="27" name="Rectangle 26"/>
          <p:cNvSpPr/>
          <p:nvPr/>
        </p:nvSpPr>
        <p:spPr>
          <a:xfrm>
            <a:off x="10525087" y="2614934"/>
            <a:ext cx="787395" cy="369332"/>
          </a:xfrm>
          <a:prstGeom prst="rect">
            <a:avLst/>
          </a:prstGeom>
        </p:spPr>
        <p:txBody>
          <a:bodyPr wrap="none">
            <a:spAutoFit/>
          </a:bodyPr>
          <a:lstStyle/>
          <a:p>
            <a:r>
              <a:rPr lang="en-US" dirty="0">
                <a:solidFill>
                  <a:srgbClr val="7030A0"/>
                </a:solidFill>
                <a:latin typeface="Arial Black" panose="020B0A04020102020204" pitchFamily="34" charset="0"/>
              </a:rPr>
              <a:t>ICD9</a:t>
            </a:r>
          </a:p>
        </p:txBody>
      </p:sp>
      <p:sp>
        <p:nvSpPr>
          <p:cNvPr id="28" name="Rectangle 27"/>
          <p:cNvSpPr/>
          <p:nvPr/>
        </p:nvSpPr>
        <p:spPr>
          <a:xfrm>
            <a:off x="10154324" y="3366269"/>
            <a:ext cx="1275927" cy="369332"/>
          </a:xfrm>
          <a:prstGeom prst="rect">
            <a:avLst/>
          </a:prstGeom>
        </p:spPr>
        <p:txBody>
          <a:bodyPr wrap="none">
            <a:spAutoFit/>
          </a:bodyPr>
          <a:lstStyle/>
          <a:p>
            <a:r>
              <a:rPr lang="en-US" dirty="0">
                <a:solidFill>
                  <a:srgbClr val="7030A0"/>
                </a:solidFill>
                <a:latin typeface="Arial Black" panose="020B0A04020102020204" pitchFamily="34" charset="0"/>
              </a:rPr>
              <a:t>Lab Test</a:t>
            </a:r>
          </a:p>
        </p:txBody>
      </p:sp>
      <p:sp>
        <p:nvSpPr>
          <p:cNvPr id="7" name="Rectangle 6"/>
          <p:cNvSpPr/>
          <p:nvPr/>
        </p:nvSpPr>
        <p:spPr>
          <a:xfrm>
            <a:off x="6906322" y="4197264"/>
            <a:ext cx="6096000" cy="646331"/>
          </a:xfrm>
          <a:prstGeom prst="rect">
            <a:avLst/>
          </a:prstGeom>
        </p:spPr>
        <p:txBody>
          <a:bodyPr>
            <a:spAutoFit/>
          </a:bodyPr>
          <a:lstStyle/>
          <a:p>
            <a:r>
              <a:rPr lang="en-US" b="1" dirty="0">
                <a:solidFill>
                  <a:srgbClr val="7030A0"/>
                </a:solidFill>
                <a:latin typeface="Arial Black" panose="020B0A04020102020204" pitchFamily="34" charset="0"/>
                <a:cs typeface="Arial" panose="020B0604020202020204" pitchFamily="34" charset="0"/>
              </a:rPr>
              <a:t>Image phenotypes (</a:t>
            </a:r>
            <a:r>
              <a:rPr lang="en-US" b="1" dirty="0" err="1">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a:solidFill>
                  <a:srgbClr val="7030A0"/>
                </a:solidFill>
                <a:latin typeface="Arial Black" panose="020B0A04020102020204" pitchFamily="34" charset="0"/>
                <a:cs typeface="Arial" panose="020B0604020202020204" pitchFamily="34" charset="0"/>
              </a:rPr>
              <a:t>)</a:t>
            </a:r>
          </a:p>
          <a:p>
            <a:r>
              <a:rPr lang="en-US" b="1" dirty="0">
                <a:solidFill>
                  <a:srgbClr val="7030A0"/>
                </a:solidFill>
                <a:latin typeface="Arial Black" panose="020B0A04020102020204" pitchFamily="34" charset="0"/>
                <a:cs typeface="Arial" panose="020B0604020202020204" pitchFamily="34" charset="0"/>
              </a:rPr>
              <a:t>Pathological phenotypes (</a:t>
            </a:r>
            <a:r>
              <a:rPr lang="en-US" b="1" dirty="0" err="1">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a:solidFill>
                  <a:srgbClr val="7030A0"/>
                </a:solidFill>
                <a:latin typeface="Arial Black" panose="020B0A04020102020204" pitchFamily="34" charset="0"/>
                <a:cs typeface="Arial" panose="020B0604020202020204" pitchFamily="34" charset="0"/>
              </a:rPr>
              <a:t>)</a:t>
            </a:r>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11760" y="865429"/>
            <a:ext cx="12080240" cy="6081471"/>
          </a:xfrm>
          <a:prstGeom prst="rect">
            <a:avLst/>
          </a:prstGeom>
        </p:spPr>
        <p:txBody>
          <a:bodyPr rtl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00" b="1" dirty="0" smtClean="0">
                <a:latin typeface="Arial" panose="020B0604020202020204" pitchFamily="34" charset="0"/>
                <a:cs typeface="Arial" panose="020B0604020202020204" pitchFamily="34" charset="0"/>
              </a:rPr>
              <a:t>Goal: To identify connections between genetic variants and phenotypes </a:t>
            </a:r>
          </a:p>
          <a:p>
            <a:pPr lvl="1">
              <a:defRPr/>
            </a:pPr>
            <a:r>
              <a:rPr lang="en-US" sz="2000" dirty="0" smtClean="0">
                <a:latin typeface="Arial" panose="020B0604020202020204" pitchFamily="34" charset="0"/>
                <a:cs typeface="Arial" panose="020B0604020202020204" pitchFamily="34" charset="0"/>
              </a:rPr>
              <a:t>Disease etiology</a:t>
            </a:r>
          </a:p>
          <a:p>
            <a:pPr lvl="1">
              <a:defRPr/>
            </a:pPr>
            <a:r>
              <a:rPr lang="en-US" sz="2000" dirty="0" smtClean="0">
                <a:latin typeface="Arial" panose="020B0604020202020204" pitchFamily="34" charset="0"/>
                <a:cs typeface="Arial" panose="020B0604020202020204" pitchFamily="34" charset="0"/>
              </a:rPr>
              <a:t>Refine diagnosis and prognosis</a:t>
            </a:r>
          </a:p>
          <a:p>
            <a:pPr lvl="1">
              <a:defRPr/>
            </a:pPr>
            <a:r>
              <a:rPr lang="en-US" sz="2000" dirty="0" smtClean="0">
                <a:latin typeface="Arial" panose="020B0604020202020204" pitchFamily="34" charset="0"/>
                <a:cs typeface="Arial" panose="020B0604020202020204" pitchFamily="34" charset="0"/>
              </a:rPr>
              <a:t>Drug development</a:t>
            </a:r>
          </a:p>
          <a:p>
            <a:pPr lvl="1">
              <a:defRPr/>
            </a:pPr>
            <a:r>
              <a:rPr lang="en-US" sz="2000" dirty="0" smtClean="0">
                <a:latin typeface="Arial" panose="020B0604020202020204" pitchFamily="34" charset="0"/>
                <a:cs typeface="Arial" panose="020B0604020202020204" pitchFamily="34" charset="0"/>
              </a:rPr>
              <a:t>Disease prediction</a:t>
            </a:r>
            <a:endParaRPr lang="en-US" sz="2000" dirty="0">
              <a:latin typeface="Arial" panose="020B0604020202020204" pitchFamily="34" charset="0"/>
              <a:cs typeface="Arial" panose="020B0604020202020204" pitchFamily="34" charset="0"/>
            </a:endParaRPr>
          </a:p>
          <a:p>
            <a:pPr>
              <a:defRPr/>
            </a:pPr>
            <a:r>
              <a:rPr lang="en-US" sz="2000" b="1" dirty="0" smtClean="0">
                <a:latin typeface="Arial" panose="020B0604020202020204" pitchFamily="34" charset="0"/>
                <a:cs typeface="Arial" panose="020B0604020202020204" pitchFamily="34" charset="0"/>
              </a:rPr>
              <a:t>Methodology</a:t>
            </a:r>
          </a:p>
          <a:p>
            <a:pPr lvl="1">
              <a:defRPr/>
            </a:pPr>
            <a:r>
              <a:rPr lang="en-US" sz="2000" dirty="0">
                <a:latin typeface="Arial" panose="020B0604020202020204" pitchFamily="34" charset="0"/>
                <a:cs typeface="Arial" panose="020B0604020202020204" pitchFamily="34" charset="0"/>
              </a:rPr>
              <a:t>Genome-wide linkage analysis to </a:t>
            </a:r>
            <a:r>
              <a:rPr lang="en-US" sz="2000" u="sng" dirty="0">
                <a:latin typeface="Arial" panose="020B0604020202020204" pitchFamily="34" charset="0"/>
                <a:cs typeface="Arial" panose="020B0604020202020204" pitchFamily="34" charset="0"/>
              </a:rPr>
              <a:t>family based genetic data</a:t>
            </a:r>
          </a:p>
          <a:p>
            <a:pPr lvl="1">
              <a:defRPr/>
            </a:pPr>
            <a:r>
              <a:rPr lang="en-US" sz="2000" dirty="0">
                <a:latin typeface="Arial" panose="020B0604020202020204" pitchFamily="34" charset="0"/>
                <a:cs typeface="Arial" panose="020B0604020202020204" pitchFamily="34" charset="0"/>
              </a:rPr>
              <a:t>Genome-wide linkage analysis to </a:t>
            </a:r>
            <a:r>
              <a:rPr lang="en-US" sz="2000" u="sng" dirty="0">
                <a:latin typeface="Arial" panose="020B0604020202020204" pitchFamily="34" charset="0"/>
                <a:cs typeface="Arial" panose="020B0604020202020204" pitchFamily="34" charset="0"/>
              </a:rPr>
              <a:t>non-related population </a:t>
            </a:r>
            <a:r>
              <a:rPr lang="en-US" sz="2000" u="sng" dirty="0" smtClean="0">
                <a:latin typeface="Arial" panose="020B0604020202020204" pitchFamily="34" charset="0"/>
                <a:cs typeface="Arial" panose="020B0604020202020204" pitchFamily="34" charset="0"/>
              </a:rPr>
              <a:t>data</a:t>
            </a:r>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97" y="3974435"/>
            <a:ext cx="4448104" cy="2614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7"/>
          <p:cNvPicPr>
            <a:picLocks noChangeAspect="1"/>
          </p:cNvPicPr>
          <p:nvPr/>
        </p:nvPicPr>
        <p:blipFill rotWithShape="1">
          <a:blip r:embed="rId4"/>
          <a:srcRect l="7140" t="18603" r="12951" b="1527"/>
          <a:stretch/>
        </p:blipFill>
        <p:spPr>
          <a:xfrm>
            <a:off x="381753" y="3974436"/>
            <a:ext cx="4418628" cy="2614100"/>
          </a:xfrm>
          <a:prstGeom prst="rect">
            <a:avLst/>
          </a:prstGeom>
          <a:ln w="3175">
            <a:solidFill>
              <a:schemeClr val="tx1"/>
            </a:solidFill>
          </a:ln>
        </p:spPr>
      </p:pic>
      <p:sp>
        <p:nvSpPr>
          <p:cNvPr id="9" name="Rectangle 8"/>
          <p:cNvSpPr/>
          <p:nvPr/>
        </p:nvSpPr>
        <p:spPr>
          <a:xfrm>
            <a:off x="12700" y="172135"/>
            <a:ext cx="12192000"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Identification of genetic variation for human complex diseases</a:t>
            </a:r>
          </a:p>
        </p:txBody>
      </p:sp>
    </p:spTree>
    <p:extLst>
      <p:ext uri="{BB962C8B-B14F-4D97-AF65-F5344CB8AC3E}">
        <p14:creationId xmlns:p14="http://schemas.microsoft.com/office/powerpoint/2010/main" val="336313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796700" y="1137203"/>
            <a:ext cx="10907153"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Genome-wide linkage/association in disease gene and drug targets</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83060" y="4535706"/>
            <a:ext cx="8124853"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Contribute to TIDVALE in Janssen </a:t>
            </a:r>
            <a:r>
              <a:rPr lang="en-US" sz="2800" dirty="0" err="1">
                <a:solidFill>
                  <a:schemeClr val="bg1">
                    <a:lumMod val="85000"/>
                  </a:schemeClr>
                </a:solidFill>
                <a:latin typeface="Arial" panose="020B0604020202020204" pitchFamily="34" charset="0"/>
                <a:cs typeface="Arial" panose="020B0604020202020204" pitchFamily="34" charset="0"/>
              </a:rPr>
              <a:t>Pharmaceutica</a:t>
            </a:r>
            <a:endParaRPr lang="en-US" sz="2800" dirty="0">
              <a:solidFill>
                <a:schemeClr val="bg1">
                  <a:lumMod val="85000"/>
                </a:schemeClr>
              </a:solidFill>
              <a:latin typeface="Arial" panose="020B0604020202020204" pitchFamily="34" charset="0"/>
              <a:cs typeface="Arial" panose="020B0604020202020204" pitchFamily="34" charset="0"/>
            </a:endParaRPr>
          </a:p>
        </p:txBody>
      </p:sp>
      <p:sp>
        <p:nvSpPr>
          <p:cNvPr id="10" name="Rectangle 9"/>
          <p:cNvSpPr/>
          <p:nvPr/>
        </p:nvSpPr>
        <p:spPr>
          <a:xfrm>
            <a:off x="883060" y="2951689"/>
            <a:ext cx="10204040" cy="1138773"/>
          </a:xfrm>
          <a:prstGeom prst="rect">
            <a:avLst/>
          </a:prstGeom>
        </p:spPr>
        <p:txBody>
          <a:bodyPr wrap="square">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Linkage analysis to identify acute myeloid leukemia (AML) gene </a:t>
            </a:r>
          </a:p>
          <a:p>
            <a:pPr marL="457200" indent="-457200">
              <a:buFont typeface="Arial" panose="020B0604020202020204" pitchFamily="34" charset="0"/>
              <a:buChar char="•"/>
            </a:pPr>
            <a:endParaRPr lang="en-US" sz="2000" u="sng"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smtClean="0">
                <a:solidFill>
                  <a:schemeClr val="bg1">
                    <a:lumMod val="85000"/>
                  </a:schemeClr>
                </a:solidFill>
                <a:latin typeface="Arial" panose="020B0604020202020204" pitchFamily="34" charset="0"/>
                <a:cs typeface="Arial" panose="020B0604020202020204" pitchFamily="34" charset="0"/>
              </a:rPr>
              <a:t>Compound </a:t>
            </a:r>
            <a:r>
              <a:rPr lang="en-US" sz="2400" dirty="0">
                <a:solidFill>
                  <a:schemeClr val="bg1">
                    <a:lumMod val="85000"/>
                  </a:schemeClr>
                </a:solidFill>
                <a:latin typeface="Arial" panose="020B0604020202020204" pitchFamily="34" charset="0"/>
                <a:cs typeface="Arial" panose="020B0604020202020204" pitchFamily="34" charset="0"/>
              </a:rPr>
              <a:t>heterozygote analysis </a:t>
            </a:r>
            <a:r>
              <a:rPr lang="en-US" sz="2400" dirty="0" smtClean="0">
                <a:solidFill>
                  <a:schemeClr val="bg1">
                    <a:lumMod val="85000"/>
                  </a:schemeClr>
                </a:solidFill>
                <a:latin typeface="Arial" panose="020B0604020202020204" pitchFamily="34" charset="0"/>
                <a:cs typeface="Arial" panose="020B0604020202020204" pitchFamily="34" charset="0"/>
              </a:rPr>
              <a:t>to </a:t>
            </a:r>
            <a:r>
              <a:rPr lang="en-US" sz="2400" dirty="0">
                <a:solidFill>
                  <a:schemeClr val="bg1">
                    <a:lumMod val="85000"/>
                  </a:schemeClr>
                </a:solidFill>
                <a:latin typeface="Arial" panose="020B0604020202020204" pitchFamily="34" charset="0"/>
                <a:cs typeface="Arial" panose="020B0604020202020204" pitchFamily="34" charset="0"/>
              </a:rPr>
              <a:t>identify hemochromatosis gene</a:t>
            </a:r>
          </a:p>
        </p:txBody>
      </p:sp>
      <p:sp>
        <p:nvSpPr>
          <p:cNvPr id="13" name="Rectangle 12"/>
          <p:cNvSpPr/>
          <p:nvPr/>
        </p:nvSpPr>
        <p:spPr>
          <a:xfrm>
            <a:off x="893220" y="5304344"/>
            <a:ext cx="11237820" cy="1138773"/>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chemeClr val="bg1">
                    <a:lumMod val="85000"/>
                  </a:schemeClr>
                </a:solidFill>
                <a:latin typeface="Arial" panose="020B0604020202020204" pitchFamily="34" charset="0"/>
                <a:cs typeface="Arial" panose="020B0604020202020204" pitchFamily="34" charset="0"/>
              </a:rPr>
              <a:t>Compound </a:t>
            </a:r>
            <a:r>
              <a:rPr lang="en-US" sz="2400" dirty="0">
                <a:solidFill>
                  <a:schemeClr val="bg1">
                    <a:lumMod val="85000"/>
                  </a:schemeClr>
                </a:solidFill>
                <a:latin typeface="Arial" panose="020B0604020202020204" pitchFamily="34" charset="0"/>
                <a:cs typeface="Arial" panose="020B0604020202020204" pitchFamily="34" charset="0"/>
              </a:rPr>
              <a:t>heterozygote analysis </a:t>
            </a:r>
            <a:r>
              <a:rPr lang="en-US" sz="2400" dirty="0" smtClean="0">
                <a:solidFill>
                  <a:schemeClr val="bg1">
                    <a:lumMod val="85000"/>
                  </a:schemeClr>
                </a:solidFill>
                <a:latin typeface="Arial" panose="020B0604020202020204" pitchFamily="34" charset="0"/>
                <a:cs typeface="Arial" panose="020B0604020202020204" pitchFamily="34" charset="0"/>
              </a:rPr>
              <a:t>to UKBB based exome-sequencing data</a:t>
            </a:r>
            <a:endParaRPr lang="en-US" sz="24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u="sng"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Multi-omics integrative analysis to identify novel drug targets</a:t>
            </a:r>
          </a:p>
        </p:txBody>
      </p:sp>
    </p:spTree>
    <p:extLst>
      <p:ext uri="{BB962C8B-B14F-4D97-AF65-F5344CB8AC3E}">
        <p14:creationId xmlns:p14="http://schemas.microsoft.com/office/powerpoint/2010/main" val="2295774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6400" y="246864"/>
            <a:ext cx="12538490" cy="461665"/>
          </a:xfrm>
          <a:prstGeom prst="rect">
            <a:avLst/>
          </a:prstGeom>
        </p:spPr>
        <p:txBody>
          <a:bodyPr wrap="square">
            <a:spAutoFit/>
          </a:bodyPr>
          <a:lstStyle/>
          <a:p>
            <a:r>
              <a:rPr lang="en-US" sz="2400" b="1" dirty="0">
                <a:solidFill>
                  <a:srgbClr val="000000"/>
                </a:solidFill>
                <a:latin typeface="Arial" panose="020B0604020202020204" pitchFamily="34" charset="0"/>
              </a:rPr>
              <a:t>Linkage analysis to identify acute myeloid leukemia (AML) genes: TGM6</a:t>
            </a:r>
          </a:p>
        </p:txBody>
      </p:sp>
      <p:sp>
        <p:nvSpPr>
          <p:cNvPr id="6" name="Rectangle 5"/>
          <p:cNvSpPr/>
          <p:nvPr/>
        </p:nvSpPr>
        <p:spPr>
          <a:xfrm>
            <a:off x="5941554" y="6535039"/>
            <a:ext cx="6129498"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..,Guo S et al.. European </a:t>
            </a:r>
            <a:r>
              <a:rPr lang="en-US" sz="1400" dirty="0">
                <a:latin typeface="Arial" panose="020B0604020202020204" pitchFamily="34" charset="0"/>
                <a:cs typeface="Arial" panose="020B0604020202020204" pitchFamily="34" charset="0"/>
              </a:rPr>
              <a:t>Journal of Human Genetics (2015) 23, 218–223</a:t>
            </a:r>
          </a:p>
        </p:txBody>
      </p:sp>
      <p:sp>
        <p:nvSpPr>
          <p:cNvPr id="14" name="Rectangle 13"/>
          <p:cNvSpPr/>
          <p:nvPr/>
        </p:nvSpPr>
        <p:spPr>
          <a:xfrm>
            <a:off x="192087" y="5024473"/>
            <a:ext cx="11999913" cy="1323439"/>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AML family with 11 cases in 4 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GENEHUNTER </a:t>
            </a:r>
            <a:r>
              <a:rPr lang="en-US" sz="2000" dirty="0">
                <a:latin typeface="Arial" panose="020B0604020202020204" pitchFamily="34" charset="0"/>
                <a:cs typeface="Arial" panose="020B0604020202020204" pitchFamily="34" charset="0"/>
              </a:rPr>
              <a:t>with pedigree structure were applied </a:t>
            </a:r>
            <a:r>
              <a:rPr lang="en-US" sz="2000" dirty="0" smtClean="0">
                <a:latin typeface="Arial" panose="020B0604020202020204" pitchFamily="34" charset="0"/>
                <a:cs typeface="Arial" panose="020B0604020202020204" pitchFamily="34" charset="0"/>
              </a:rPr>
              <a:t>in the </a:t>
            </a:r>
            <a:r>
              <a:rPr lang="en-US" sz="2000" dirty="0">
                <a:latin typeface="Arial" panose="020B0604020202020204" pitchFamily="34" charset="0"/>
                <a:cs typeface="Arial" panose="020B0604020202020204" pitchFamily="34" charset="0"/>
              </a:rPr>
              <a:t>phasing</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MERLIN with multipoint linkage analysis under dominant model and non-parametric model</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(TGM6 and CENPB), 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15 intergenic and 4 UTR </a:t>
            </a:r>
            <a:r>
              <a:rPr lang="en-US" sz="2000" dirty="0" smtClean="0">
                <a:latin typeface="Arial" panose="020B0604020202020204" pitchFamily="34" charset="0"/>
                <a:cs typeface="Arial" panose="020B0604020202020204" pitchFamily="34" charset="0"/>
              </a:rPr>
              <a:t>variants</a:t>
            </a:r>
          </a:p>
        </p:txBody>
      </p:sp>
      <p:grpSp>
        <p:nvGrpSpPr>
          <p:cNvPr id="2" name="Group 1"/>
          <p:cNvGrpSpPr/>
          <p:nvPr/>
        </p:nvGrpSpPr>
        <p:grpSpPr>
          <a:xfrm>
            <a:off x="5321121" y="1174664"/>
            <a:ext cx="3433944" cy="3377143"/>
            <a:chOff x="4312732" y="980113"/>
            <a:chExt cx="3291200" cy="3152779"/>
          </a:xfrm>
        </p:grpSpPr>
        <p:pic>
          <p:nvPicPr>
            <p:cNvPr id="7" name="Picture 6"/>
            <p:cNvPicPr>
              <a:picLocks noChangeAspect="1"/>
            </p:cNvPicPr>
            <p:nvPr/>
          </p:nvPicPr>
          <p:blipFill>
            <a:blip r:embed="rId3"/>
            <a:stretch>
              <a:fillRect/>
            </a:stretch>
          </p:blipFill>
          <p:spPr>
            <a:xfrm>
              <a:off x="4312732" y="1112041"/>
              <a:ext cx="3291200" cy="3020851"/>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937751" y="980113"/>
              <a:ext cx="2492051" cy="344795"/>
            </a:xfrm>
            <a:prstGeom prst="rect">
              <a:avLst/>
            </a:prstGeom>
          </p:spPr>
          <p:txBody>
            <a:bodyPr wrap="none">
              <a:spAutoFit/>
            </a:bodyPr>
            <a:lstStyle/>
            <a:p>
              <a:r>
                <a:rPr lang="en-US" dirty="0" smtClean="0">
                  <a:solidFill>
                    <a:srgbClr val="FF0000"/>
                  </a:solidFill>
                </a:rPr>
                <a:t>20p13, LOD=3.6, P=5x10</a:t>
              </a:r>
              <a:r>
                <a:rPr lang="en-US" baseline="30000" dirty="0" smtClean="0">
                  <a:solidFill>
                    <a:srgbClr val="FF0000"/>
                  </a:solidFill>
                </a:rPr>
                <a:t>-5</a:t>
              </a:r>
              <a:endParaRPr lang="en-US" baseline="30000" dirty="0">
                <a:solidFill>
                  <a:srgbClr val="FF0000"/>
                </a:solidFill>
              </a:endParaRPr>
            </a:p>
          </p:txBody>
        </p:sp>
      </p:grpSp>
      <p:sp>
        <p:nvSpPr>
          <p:cNvPr id="16" name="Rectangle 15"/>
          <p:cNvSpPr/>
          <p:nvPr/>
        </p:nvSpPr>
        <p:spPr>
          <a:xfrm>
            <a:off x="7294232" y="4642257"/>
            <a:ext cx="2592376"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Odds Ratio</a:t>
            </a:r>
            <a:endParaRPr lang="en-US" sz="1400" dirty="0"/>
          </a:p>
        </p:txBody>
      </p:sp>
      <p:grpSp>
        <p:nvGrpSpPr>
          <p:cNvPr id="4" name="Group 3"/>
          <p:cNvGrpSpPr/>
          <p:nvPr/>
        </p:nvGrpSpPr>
        <p:grpSpPr>
          <a:xfrm>
            <a:off x="234130" y="1259680"/>
            <a:ext cx="4914552" cy="3256564"/>
            <a:chOff x="234130" y="1259680"/>
            <a:chExt cx="3964516" cy="2464595"/>
          </a:xfrm>
        </p:grpSpPr>
        <p:pic>
          <p:nvPicPr>
            <p:cNvPr id="3" name="Picture 2"/>
            <p:cNvPicPr>
              <a:picLocks noChangeAspect="1"/>
            </p:cNvPicPr>
            <p:nvPr/>
          </p:nvPicPr>
          <p:blipFill>
            <a:blip r:embed="rId4"/>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2" name="Straight Arrow Connector 21"/>
            <p:cNvCxnSpPr/>
            <p:nvPr/>
          </p:nvCxnSpPr>
          <p:spPr>
            <a:xfrm flipV="1">
              <a:off x="3887198" y="3009900"/>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818137" y="2150565"/>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34130" y="3385720"/>
              <a:ext cx="2543517"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13 </a:t>
              </a:r>
              <a:r>
                <a:rPr lang="en-US" sz="1600" dirty="0" err="1">
                  <a:latin typeface="Arial" panose="020B0604020202020204" pitchFamily="34" charset="0"/>
                  <a:cs typeface="Arial" panose="020B0604020202020204" pitchFamily="34" charset="0"/>
                </a:rPr>
                <a:t>Affymetrix</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500K Arrays</a:t>
              </a:r>
              <a:endParaRPr lang="en-US" sz="1600" dirty="0">
                <a:latin typeface="Arial" panose="020B0604020202020204" pitchFamily="34" charset="0"/>
                <a:cs typeface="Arial" panose="020B0604020202020204" pitchFamily="34" charset="0"/>
              </a:endParaRPr>
            </a:p>
          </p:txBody>
        </p:sp>
      </p:grpSp>
      <p:pic>
        <p:nvPicPr>
          <p:cNvPr id="18" name="Picture 17"/>
          <p:cNvPicPr>
            <a:picLocks noChangeAspect="1"/>
          </p:cNvPicPr>
          <p:nvPr/>
        </p:nvPicPr>
        <p:blipFill>
          <a:blip r:embed="rId5"/>
          <a:stretch>
            <a:fillRect/>
          </a:stretch>
        </p:blipFill>
        <p:spPr>
          <a:xfrm>
            <a:off x="8601168" y="1262945"/>
            <a:ext cx="3304873" cy="3304873"/>
          </a:xfrm>
          <a:prstGeom prst="rect">
            <a:avLst/>
          </a:prstGeom>
        </p:spPr>
      </p:pic>
      <p:cxnSp>
        <p:nvCxnSpPr>
          <p:cNvPr id="21" name="Straight Arrow Connector 20"/>
          <p:cNvCxnSpPr/>
          <p:nvPr/>
        </p:nvCxnSpPr>
        <p:spPr>
          <a:xfrm>
            <a:off x="10272170" y="1427279"/>
            <a:ext cx="168948" cy="2984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169765" y="1140475"/>
            <a:ext cx="2627642" cy="369332"/>
          </a:xfrm>
          <a:prstGeom prst="rect">
            <a:avLst/>
          </a:prstGeom>
        </p:spPr>
        <p:txBody>
          <a:bodyPr wrap="none">
            <a:spAutoFit/>
          </a:bodyPr>
          <a:lstStyle/>
          <a:p>
            <a:r>
              <a:rPr lang="en-US" dirty="0" smtClean="0">
                <a:solidFill>
                  <a:srgbClr val="FF0000"/>
                </a:solidFill>
              </a:rPr>
              <a:t>18p22.1, LD=1.6, P=7x10</a:t>
            </a:r>
            <a:r>
              <a:rPr lang="en-US" baseline="30000" dirty="0" smtClean="0">
                <a:solidFill>
                  <a:srgbClr val="FF0000"/>
                </a:solidFill>
              </a:rPr>
              <a:t>-3</a:t>
            </a:r>
            <a:endParaRPr lang="en-US" baseline="30000" dirty="0">
              <a:solidFill>
                <a:srgbClr val="FF0000"/>
              </a:solidFill>
            </a:endParaRPr>
          </a:p>
        </p:txBody>
      </p:sp>
    </p:spTree>
    <p:extLst>
      <p:ext uri="{BB962C8B-B14F-4D97-AF65-F5344CB8AC3E}">
        <p14:creationId xmlns:p14="http://schemas.microsoft.com/office/powerpoint/2010/main" val="3004878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11740</TotalTime>
  <Words>2162</Words>
  <Application>Microsoft Office PowerPoint</Application>
  <PresentationFormat>Widescreen</PresentationFormat>
  <Paragraphs>332</Paragraphs>
  <Slides>29</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Adobe Fan Heiti Std B</vt:lpstr>
      <vt:lpstr>Adobe Gothic Std B</vt:lpstr>
      <vt:lpstr>Adobe Heiti Std R</vt:lpstr>
      <vt:lpstr>Arial</vt:lpstr>
      <vt:lpstr>Arial Black</vt:lpstr>
      <vt:lpstr>Calibri</vt:lpstr>
      <vt:lpstr>Calibri Light</vt:lpstr>
      <vt:lpstr>Helvetica W01 Roman</vt:lpstr>
      <vt:lpstr>Lora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Calculations</vt:lpstr>
      <vt:lpstr>Personalized Medicine Research Project The Central Wisconsin Population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1424</cp:revision>
  <dcterms:created xsi:type="dcterms:W3CDTF">2019-04-18T04:27:02Z</dcterms:created>
  <dcterms:modified xsi:type="dcterms:W3CDTF">2019-12-16T01:23:50Z</dcterms:modified>
</cp:coreProperties>
</file>